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 autoCompressPictures="0">
  <p:sldMasterIdLst>
    <p:sldMasterId id="2147483648" r:id="rId4"/>
  </p:sldMasterIdLst>
  <p:notesMasterIdLst>
    <p:notesMasterId r:id="rId20"/>
  </p:notesMasterIdLst>
  <p:handoutMasterIdLst>
    <p:handoutMasterId r:id="rId21"/>
  </p:handoutMasterIdLst>
  <p:sldIdLst>
    <p:sldId id="280" r:id="rId5"/>
    <p:sldId id="282" r:id="rId6"/>
    <p:sldId id="292" r:id="rId7"/>
    <p:sldId id="308" r:id="rId8"/>
    <p:sldId id="306" r:id="rId9"/>
    <p:sldId id="303" r:id="rId10"/>
    <p:sldId id="307" r:id="rId11"/>
    <p:sldId id="302" r:id="rId12"/>
    <p:sldId id="294" r:id="rId13"/>
    <p:sldId id="295" r:id="rId14"/>
    <p:sldId id="296" r:id="rId15"/>
    <p:sldId id="297" r:id="rId16"/>
    <p:sldId id="298" r:id="rId17"/>
    <p:sldId id="299" r:id="rId18"/>
    <p:sldId id="301" r:id="rId19"/>
  </p:sldIdLst>
  <p:sldSz cx="9144000" cy="5143500" type="screen16x9"/>
  <p:notesSz cx="6858000" cy="9144000"/>
  <p:custDataLst>
    <p:tags r:id="rId22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48" userDrawn="1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620">
          <p15:clr>
            <a:srgbClr val="A4A3A4"/>
          </p15:clr>
        </p15:guide>
        <p15:guide id="4" orient="horz" pos="1824">
          <p15:clr>
            <a:srgbClr val="A4A3A4"/>
          </p15:clr>
        </p15:guide>
        <p15:guide id="5" orient="horz" pos="2999">
          <p15:clr>
            <a:srgbClr val="A4A3A4"/>
          </p15:clr>
        </p15:guide>
        <p15:guide id="6" pos="353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uthor" initials="A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hidden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C228F"/>
    <a:srgbClr val="9C9EA1"/>
    <a:srgbClr val="702C63"/>
    <a:srgbClr val="AD3592"/>
    <a:srgbClr val="EAEAEA"/>
    <a:srgbClr val="AB228F"/>
    <a:srgbClr val="6DA2B8"/>
    <a:srgbClr val="CE5EB6"/>
    <a:srgbClr val="442081"/>
    <a:srgbClr val="5959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9255" autoAdjust="0"/>
  </p:normalViewPr>
  <p:slideViewPr>
    <p:cSldViewPr snapToGrid="0" snapToObjects="1">
      <p:cViewPr varScale="1">
        <p:scale>
          <a:sx n="94" d="100"/>
          <a:sy n="94" d="100"/>
        </p:scale>
        <p:origin x="666" y="78"/>
      </p:cViewPr>
      <p:guideLst>
        <p:guide orient="horz" pos="2148"/>
        <p:guide pos="2880"/>
        <p:guide orient="horz" pos="1620"/>
        <p:guide orient="horz" pos="1824"/>
        <p:guide orient="horz" pos="2999"/>
        <p:guide pos="3539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71" d="100"/>
        <a:sy n="171" d="100"/>
      </p:scale>
      <p:origin x="0" y="39936"/>
    </p:cViewPr>
  </p:sorterViewPr>
  <p:notesViewPr>
    <p:cSldViewPr snapToGrid="0" snapToObjects="1">
      <p:cViewPr varScale="1">
        <p:scale>
          <a:sx n="89" d="100"/>
          <a:sy n="89" d="100"/>
        </p:scale>
        <p:origin x="3788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gs" Target="tags/tag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ACB11E-3013-734D-88AB-2730A5091C06}" type="datetimeFigureOut">
              <a:rPr lang="en-US" smtClean="0"/>
              <a:t>1/2/2020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007E70-EF3D-A741-A097-98F75E5323A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756471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B0DB02-1AD4-834C-9D4E-00EF6AEA0082}" type="datetimeFigureOut">
              <a:rPr lang="en-US" smtClean="0"/>
              <a:t>1/2/2020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499A99-5C4B-3C41-9268-1E730C07BE6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19954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68B54915-5C6A-2C40-A9EB-0C44F5D2E68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092919" y="1180529"/>
            <a:ext cx="4659153" cy="961554"/>
          </a:xfrm>
        </p:spPr>
        <p:txBody>
          <a:bodyPr/>
          <a:lstStyle>
            <a:lvl1pPr>
              <a:defRPr sz="3200" b="0" i="0">
                <a:solidFill>
                  <a:srgbClr val="AD359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092919" y="3053237"/>
            <a:ext cx="3047788" cy="339725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lang="en-US" sz="1600" b="0" i="0" kern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lvl="0" indent="0" algn="l" defTabSz="457200" rtl="0" eaLnBrk="1" latinLnBrk="0" hangingPunct="1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9C9EA1"/>
              </a:buClr>
              <a:buSzPct val="100000"/>
              <a:buFont typeface="Arial" charset="0"/>
              <a:buNone/>
            </a:pPr>
            <a:r>
              <a:rPr lang="en-US" dirty="0"/>
              <a:t>Click to Edit Date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3092919" y="3457053"/>
            <a:ext cx="2811455" cy="34609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6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85750" indent="0">
              <a:lnSpc>
                <a:spcPct val="100000"/>
              </a:lnSpc>
              <a:spcBef>
                <a:spcPts val="800"/>
              </a:spcBef>
              <a:buNone/>
              <a:defRPr sz="16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511175" indent="0">
              <a:lnSpc>
                <a:spcPct val="100000"/>
              </a:lnSpc>
              <a:spcBef>
                <a:spcPts val="800"/>
              </a:spcBef>
              <a:buNone/>
              <a:defRPr sz="16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742950" indent="0">
              <a:spcBef>
                <a:spcPts val="400"/>
              </a:spcBef>
              <a:buNone/>
              <a:defRPr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914400" indent="0">
              <a:spcBef>
                <a:spcPts val="400"/>
              </a:spcBef>
              <a:buNone/>
              <a:defRPr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Presenter Name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0E42103-18DB-B341-8698-A4C6C95DEDA8}"/>
              </a:ext>
            </a:extLst>
          </p:cNvPr>
          <p:cNvSpPr/>
          <p:nvPr userDrawn="1"/>
        </p:nvSpPr>
        <p:spPr>
          <a:xfrm>
            <a:off x="0" y="0"/>
            <a:ext cx="9144000" cy="4571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 err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6D2859E-616D-794A-AEA3-82CF6D529067}"/>
              </a:ext>
            </a:extLst>
          </p:cNvPr>
          <p:cNvSpPr/>
          <p:nvPr userDrawn="1"/>
        </p:nvSpPr>
        <p:spPr>
          <a:xfrm>
            <a:off x="0" y="4929187"/>
            <a:ext cx="9144000" cy="21431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 err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3092450" y="2225675"/>
            <a:ext cx="4659622" cy="299040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  <a:lvl5pPr marL="914400" indent="0">
              <a:buNone/>
              <a:defRPr/>
            </a:lvl5pPr>
          </a:lstStyle>
          <a:p>
            <a:pPr lvl="0"/>
            <a:r>
              <a:rPr lang="en-US" dirty="0"/>
              <a:t>Click to Edit Subhead</a:t>
            </a:r>
          </a:p>
        </p:txBody>
      </p:sp>
    </p:spTree>
    <p:extLst>
      <p:ext uri="{BB962C8B-B14F-4D97-AF65-F5344CB8AC3E}">
        <p14:creationId xmlns:p14="http://schemas.microsoft.com/office/powerpoint/2010/main" val="12919291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A086EF6-1DEB-7845-AF1A-B3CD07E06653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 err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B664E17-A1CE-F344-A463-2EC25990BF11}"/>
              </a:ext>
            </a:extLst>
          </p:cNvPr>
          <p:cNvSpPr/>
          <p:nvPr userDrawn="1"/>
        </p:nvSpPr>
        <p:spPr>
          <a:xfrm>
            <a:off x="0" y="4929187"/>
            <a:ext cx="9144000" cy="214313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 err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9D97506-681E-0249-A68C-C67552242D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4579" y="2095014"/>
            <a:ext cx="8459421" cy="659025"/>
          </a:xfrm>
        </p:spPr>
        <p:txBody>
          <a:bodyPr/>
          <a:lstStyle>
            <a:lvl1pPr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DIVIDER SLIDE</a:t>
            </a:r>
            <a:br>
              <a:rPr lang="en-US" dirty="0"/>
            </a:br>
            <a:r>
              <a:rPr lang="en-US" dirty="0"/>
              <a:t>GOES HERE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F6D31D6-7E10-BC49-BDDF-33FA5CA580E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3026" y="18835"/>
            <a:ext cx="1102928" cy="478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02447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A086EF6-1DEB-7845-AF1A-B3CD07E06653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 err="1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15764F8-ADA0-5248-B8FC-E64955570E06}"/>
              </a:ext>
            </a:extLst>
          </p:cNvPr>
          <p:cNvSpPr/>
          <p:nvPr userDrawn="1"/>
        </p:nvSpPr>
        <p:spPr>
          <a:xfrm>
            <a:off x="0" y="4929187"/>
            <a:ext cx="9144000" cy="21431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 err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9D97506-681E-0249-A68C-C67552242D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4579" y="2095014"/>
            <a:ext cx="8459421" cy="659025"/>
          </a:xfrm>
        </p:spPr>
        <p:txBody>
          <a:bodyPr/>
          <a:lstStyle>
            <a:lvl1pPr>
              <a:defRPr sz="60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DIVIDER SLIDE</a:t>
            </a:r>
            <a:br>
              <a:rPr lang="en-US" dirty="0"/>
            </a:br>
            <a:r>
              <a:rPr lang="en-US" dirty="0"/>
              <a:t>GOES HERE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BFEEDCF-A90B-BD43-AE0D-DF37CE0CF59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06344" y="15965"/>
            <a:ext cx="1116291" cy="484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43372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DIA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A086EF6-1DEB-7845-AF1A-B3CD07E06653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 err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53DDBB1-7C1E-A241-866E-C002CECE9B61}"/>
              </a:ext>
            </a:extLst>
          </p:cNvPr>
          <p:cNvSpPr/>
          <p:nvPr userDrawn="1"/>
        </p:nvSpPr>
        <p:spPr>
          <a:xfrm>
            <a:off x="0" y="4929187"/>
            <a:ext cx="9144000" cy="21431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 err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B7A22F7-8E43-8B42-B531-68F2BF288C3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42290" y="1294586"/>
            <a:ext cx="8459422" cy="3419475"/>
          </a:xfrm>
        </p:spPr>
        <p:txBody>
          <a:bodyPr/>
          <a:lstStyle/>
          <a:p>
            <a:pPr lvl="0"/>
            <a:endParaRPr lang="en-US" dirty="0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7064F91B-DA38-8648-9D27-A38B681EC7D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2290" y="375763"/>
            <a:ext cx="8459421" cy="659025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Media Slide Title Goes Here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72CC0784-1ED3-1749-A4E9-D6C62B9374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37820" y="4926088"/>
            <a:ext cx="611631" cy="21535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FDB543C-E365-5840-99EE-CB4D3CAF085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D5E4DDE-F0B9-0745-9AB2-A0CFAEE0320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3026" y="18835"/>
            <a:ext cx="1102928" cy="478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37471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9FC7108-2EFE-B946-BBF3-DB9662407E8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072596" y="2087882"/>
            <a:ext cx="5276949" cy="659025"/>
          </a:xfrm>
        </p:spPr>
        <p:txBody>
          <a:bodyPr/>
          <a:lstStyle>
            <a:lvl1pPr>
              <a:defRPr sz="3200" b="0" i="0">
                <a:solidFill>
                  <a:srgbClr val="AD359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E7F8CE6-7C54-AC42-B921-A8321A027C4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072596" y="2819852"/>
            <a:ext cx="5276949" cy="481013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232C5E2-0251-4A41-B200-79720C043F33}"/>
              </a:ext>
            </a:extLst>
          </p:cNvPr>
          <p:cNvSpPr/>
          <p:nvPr userDrawn="1"/>
        </p:nvSpPr>
        <p:spPr>
          <a:xfrm>
            <a:off x="0" y="0"/>
            <a:ext cx="9144000" cy="4571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 err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62A2577-DFC0-0F49-8296-BA9424D8568F}"/>
              </a:ext>
            </a:extLst>
          </p:cNvPr>
          <p:cNvSpPr/>
          <p:nvPr userDrawn="1"/>
        </p:nvSpPr>
        <p:spPr>
          <a:xfrm>
            <a:off x="0" y="4929187"/>
            <a:ext cx="9144000" cy="21431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 err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6020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A685C9E-A959-2F4A-9244-807E0C5E1FB0}"/>
              </a:ext>
            </a:extLst>
          </p:cNvPr>
          <p:cNvSpPr/>
          <p:nvPr userDrawn="1"/>
        </p:nvSpPr>
        <p:spPr>
          <a:xfrm>
            <a:off x="0" y="4929187"/>
            <a:ext cx="9144000" cy="21431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 err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C0956D6A-239E-6B4D-A4A8-CA22ED0BCD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37820" y="4926088"/>
            <a:ext cx="611631" cy="21535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FDB543C-E365-5840-99EE-CB4D3CAF085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1BFF2A-5BEB-5447-960F-8397394B39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2290" y="1080600"/>
            <a:ext cx="8459421" cy="2948724"/>
          </a:xfrm>
          <a:prstGeom prst="rect">
            <a:avLst/>
          </a:prstGeom>
        </p:spPr>
        <p:txBody>
          <a:bodyPr vert="horz" lIns="0" tIns="0" rIns="0" bIns="0" numCol="1" spcCol="18288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4AEA2BB5-7FF8-764C-9261-29D79F4D5B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290" y="375763"/>
            <a:ext cx="8459421" cy="659025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5DAE948-099E-AC4D-A0F4-B61004992524}"/>
              </a:ext>
            </a:extLst>
          </p:cNvPr>
          <p:cNvSpPr/>
          <p:nvPr userDrawn="1"/>
        </p:nvSpPr>
        <p:spPr>
          <a:xfrm>
            <a:off x="0" y="0"/>
            <a:ext cx="9144000" cy="4571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 err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129473" y="4586264"/>
            <a:ext cx="1015550" cy="285751"/>
          </a:xfrm>
        </p:spPr>
        <p:txBody>
          <a:bodyPr>
            <a:noAutofit/>
          </a:bodyPr>
          <a:lstStyle>
            <a:lvl1pPr algn="ctr">
              <a:defRPr sz="1000"/>
            </a:lvl1pPr>
          </a:lstStyle>
          <a:p>
            <a:r>
              <a:rPr lang="en-US" dirty="0"/>
              <a:t>Optional Product Name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69A5600-D25A-5C4F-9EB2-D1590F92301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27270" y="138063"/>
            <a:ext cx="874441" cy="239938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1D2FEED-3CE3-0F43-A019-CF66D431176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255713" y="4754564"/>
            <a:ext cx="7545998" cy="117452"/>
          </a:xfrm>
        </p:spPr>
        <p:txBody>
          <a:bodyPr>
            <a:noAutofit/>
          </a:bodyPr>
          <a:lstStyle>
            <a:lvl1pPr>
              <a:defRPr sz="8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Insert References Here</a:t>
            </a:r>
          </a:p>
        </p:txBody>
      </p:sp>
    </p:spTree>
    <p:extLst>
      <p:ext uri="{BB962C8B-B14F-4D97-AF65-F5344CB8AC3E}">
        <p14:creationId xmlns:p14="http://schemas.microsoft.com/office/powerpoint/2010/main" val="33920535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1452277-9A0E-EC4B-BF15-5D6191BE9EE5}"/>
              </a:ext>
            </a:extLst>
          </p:cNvPr>
          <p:cNvSpPr/>
          <p:nvPr userDrawn="1"/>
        </p:nvSpPr>
        <p:spPr>
          <a:xfrm>
            <a:off x="0" y="4929187"/>
            <a:ext cx="9144000" cy="21431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 err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F0DBA853-F54F-0346-8364-1F3E04C7E1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2292" y="1080600"/>
            <a:ext cx="4111176" cy="2948724"/>
          </a:xfrm>
          <a:prstGeom prst="rect">
            <a:avLst/>
          </a:prstGeom>
        </p:spPr>
        <p:txBody>
          <a:bodyPr vert="horz" lIns="0" tIns="0" rIns="0" bIns="0" numCol="1" spcCol="18288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itle Placeholder 1">
            <a:extLst>
              <a:ext uri="{FF2B5EF4-FFF2-40B4-BE49-F238E27FC236}">
                <a16:creationId xmlns:a16="http://schemas.microsoft.com/office/drawing/2014/main" id="{4756BBF1-2AAB-8249-B76D-F384E0E3F6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292" y="375763"/>
            <a:ext cx="4111176" cy="659025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0D9DC5CE-D463-1F48-8114-1F4ED2300F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37820" y="4926088"/>
            <a:ext cx="611631" cy="21535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FDB543C-E365-5840-99EE-CB4D3CAF085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9AE8263-D158-1F47-8BF7-237ADF4808C1}"/>
              </a:ext>
            </a:extLst>
          </p:cNvPr>
          <p:cNvSpPr/>
          <p:nvPr userDrawn="1"/>
        </p:nvSpPr>
        <p:spPr>
          <a:xfrm>
            <a:off x="0" y="0"/>
            <a:ext cx="9144000" cy="4571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 err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4572000" y="45720"/>
            <a:ext cx="4572000" cy="4883468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 dirty="0"/>
              <a:t>Insert image/picture here</a:t>
            </a:r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129473" y="4586264"/>
            <a:ext cx="1015550" cy="285751"/>
          </a:xfrm>
        </p:spPr>
        <p:txBody>
          <a:bodyPr>
            <a:noAutofit/>
          </a:bodyPr>
          <a:lstStyle>
            <a:lvl1pPr algn="ctr">
              <a:defRPr sz="1000"/>
            </a:lvl1pPr>
          </a:lstStyle>
          <a:p>
            <a:r>
              <a:rPr lang="en-US" dirty="0"/>
              <a:t>Optional Product Name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1CAD7854-E2C8-384D-8A3E-C2ACF11518F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55713" y="4754564"/>
            <a:ext cx="3316287" cy="117451"/>
          </a:xfrm>
        </p:spPr>
        <p:txBody>
          <a:bodyPr>
            <a:noAutofit/>
          </a:bodyPr>
          <a:lstStyle>
            <a:lvl1pPr>
              <a:defRPr sz="8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Insert References Here</a:t>
            </a:r>
          </a:p>
        </p:txBody>
      </p:sp>
    </p:spTree>
    <p:extLst>
      <p:ext uri="{BB962C8B-B14F-4D97-AF65-F5344CB8AC3E}">
        <p14:creationId xmlns:p14="http://schemas.microsoft.com/office/powerpoint/2010/main" val="11109617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HOT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595744AC-DD10-F64A-B728-53E81B33D68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0" y="0"/>
            <a:ext cx="4572000" cy="51435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7F70CD6B-9E9E-8441-A868-DF17674B8CAF}"/>
              </a:ext>
            </a:extLst>
          </p:cNvPr>
          <p:cNvSpPr/>
          <p:nvPr userDrawn="1"/>
        </p:nvSpPr>
        <p:spPr>
          <a:xfrm>
            <a:off x="0" y="4929187"/>
            <a:ext cx="9144000" cy="214313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 err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0D9DC5CE-D463-1F48-8114-1F4ED2300F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37820" y="4926088"/>
            <a:ext cx="611631" cy="21535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FDB543C-E365-5840-99EE-CB4D3CAF085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9AE8263-D158-1F47-8BF7-237ADF4808C1}"/>
              </a:ext>
            </a:extLst>
          </p:cNvPr>
          <p:cNvSpPr/>
          <p:nvPr userDrawn="1"/>
        </p:nvSpPr>
        <p:spPr>
          <a:xfrm>
            <a:off x="0" y="0"/>
            <a:ext cx="9144000" cy="45719"/>
          </a:xfrm>
          <a:prstGeom prst="rect">
            <a:avLst/>
          </a:prstGeom>
          <a:solidFill>
            <a:srgbClr val="AC228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 err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F0DBA853-F54F-0346-8364-1F3E04C7E1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2292" y="1080600"/>
            <a:ext cx="4111176" cy="2948724"/>
          </a:xfrm>
          <a:prstGeom prst="rect">
            <a:avLst/>
          </a:prstGeom>
        </p:spPr>
        <p:txBody>
          <a:bodyPr vert="horz" lIns="0" tIns="0" rIns="0" bIns="0" numCol="1" spcCol="18288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itle Placeholder 1">
            <a:extLst>
              <a:ext uri="{FF2B5EF4-FFF2-40B4-BE49-F238E27FC236}">
                <a16:creationId xmlns:a16="http://schemas.microsoft.com/office/drawing/2014/main" id="{4756BBF1-2AAB-8249-B76D-F384E0E3F6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292" y="375763"/>
            <a:ext cx="4111176" cy="659025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5037292" y="906308"/>
            <a:ext cx="3657600" cy="3127573"/>
          </a:xfrm>
        </p:spPr>
        <p:txBody>
          <a:bodyPr anchor="ctr"/>
          <a:lstStyle>
            <a:lvl1pPr algn="ctr">
              <a:defRPr baseline="0"/>
            </a:lvl1pPr>
          </a:lstStyle>
          <a:p>
            <a:r>
              <a:rPr lang="en-US" dirty="0"/>
              <a:t>Insert image/picture here</a:t>
            </a:r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129473" y="4586264"/>
            <a:ext cx="1015550" cy="285751"/>
          </a:xfrm>
        </p:spPr>
        <p:txBody>
          <a:bodyPr>
            <a:noAutofit/>
          </a:bodyPr>
          <a:lstStyle>
            <a:lvl1pPr algn="ctr">
              <a:defRPr sz="1000"/>
            </a:lvl1pPr>
          </a:lstStyle>
          <a:p>
            <a:r>
              <a:rPr lang="en-US" dirty="0"/>
              <a:t>Optional Product Name</a:t>
            </a: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6FE40E4C-21E5-AB4E-A4DD-F22748D8FC3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55713" y="4746567"/>
            <a:ext cx="3316287" cy="125449"/>
          </a:xfrm>
        </p:spPr>
        <p:txBody>
          <a:bodyPr>
            <a:noAutofit/>
          </a:bodyPr>
          <a:lstStyle>
            <a:lvl1pPr>
              <a:defRPr sz="8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Insert References Here</a:t>
            </a:r>
          </a:p>
        </p:txBody>
      </p:sp>
    </p:spTree>
    <p:extLst>
      <p:ext uri="{BB962C8B-B14F-4D97-AF65-F5344CB8AC3E}">
        <p14:creationId xmlns:p14="http://schemas.microsoft.com/office/powerpoint/2010/main" val="36734560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HOT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842F3F29-76C2-2545-8C09-543FD915858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colorTemperature colorTemp="115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0" y="0"/>
            <a:ext cx="4572000" cy="51435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A3D97333-70BD-9145-B768-0E5F07199D92}"/>
              </a:ext>
            </a:extLst>
          </p:cNvPr>
          <p:cNvSpPr/>
          <p:nvPr userDrawn="1"/>
        </p:nvSpPr>
        <p:spPr>
          <a:xfrm>
            <a:off x="0" y="4929187"/>
            <a:ext cx="9144000" cy="214313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 err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0D9DC5CE-D463-1F48-8114-1F4ED2300F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37820" y="4926088"/>
            <a:ext cx="611631" cy="21535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FDB543C-E365-5840-99EE-CB4D3CAF085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9AE8263-D158-1F47-8BF7-237ADF4808C1}"/>
              </a:ext>
            </a:extLst>
          </p:cNvPr>
          <p:cNvSpPr/>
          <p:nvPr userDrawn="1"/>
        </p:nvSpPr>
        <p:spPr>
          <a:xfrm>
            <a:off x="0" y="0"/>
            <a:ext cx="9144000" cy="4571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 err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F0DBA853-F54F-0346-8364-1F3E04C7E1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2292" y="1080600"/>
            <a:ext cx="4111176" cy="2948724"/>
          </a:xfrm>
          <a:prstGeom prst="rect">
            <a:avLst/>
          </a:prstGeom>
        </p:spPr>
        <p:txBody>
          <a:bodyPr vert="horz" lIns="0" tIns="0" rIns="0" bIns="0" numCol="1" spcCol="18288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itle Placeholder 1">
            <a:extLst>
              <a:ext uri="{FF2B5EF4-FFF2-40B4-BE49-F238E27FC236}">
                <a16:creationId xmlns:a16="http://schemas.microsoft.com/office/drawing/2014/main" id="{4756BBF1-2AAB-8249-B76D-F384E0E3F6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292" y="375763"/>
            <a:ext cx="4111176" cy="659025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5037292" y="906308"/>
            <a:ext cx="3657600" cy="3127573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 dirty="0"/>
              <a:t>Insert image/picture here</a:t>
            </a:r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129473" y="4586264"/>
            <a:ext cx="1015550" cy="285751"/>
          </a:xfrm>
        </p:spPr>
        <p:txBody>
          <a:bodyPr>
            <a:noAutofit/>
          </a:bodyPr>
          <a:lstStyle>
            <a:lvl1pPr algn="ctr">
              <a:defRPr sz="1000"/>
            </a:lvl1pPr>
          </a:lstStyle>
          <a:p>
            <a:r>
              <a:rPr lang="en-US" dirty="0"/>
              <a:t>Optional Product Name</a:t>
            </a: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DCFBA0E2-8E11-D147-8921-F6DD446CB45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55713" y="4754564"/>
            <a:ext cx="3316287" cy="117451"/>
          </a:xfrm>
        </p:spPr>
        <p:txBody>
          <a:bodyPr>
            <a:noAutofit/>
          </a:bodyPr>
          <a:lstStyle>
            <a:lvl1pPr>
              <a:defRPr sz="8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Insert References Here</a:t>
            </a:r>
          </a:p>
        </p:txBody>
      </p:sp>
    </p:spTree>
    <p:extLst>
      <p:ext uri="{BB962C8B-B14F-4D97-AF65-F5344CB8AC3E}">
        <p14:creationId xmlns:p14="http://schemas.microsoft.com/office/powerpoint/2010/main" val="11183235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PHOT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1452277-9A0E-EC4B-BF15-5D6191BE9EE5}"/>
              </a:ext>
            </a:extLst>
          </p:cNvPr>
          <p:cNvSpPr/>
          <p:nvPr userDrawn="1"/>
        </p:nvSpPr>
        <p:spPr>
          <a:xfrm>
            <a:off x="0" y="4929187"/>
            <a:ext cx="9144000" cy="21431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 err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0D9DC5CE-D463-1F48-8114-1F4ED2300F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37820" y="4926088"/>
            <a:ext cx="611631" cy="21535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FDB543C-E365-5840-99EE-CB4D3CAF085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9AE8263-D158-1F47-8BF7-237ADF4808C1}"/>
              </a:ext>
            </a:extLst>
          </p:cNvPr>
          <p:cNvSpPr/>
          <p:nvPr userDrawn="1"/>
        </p:nvSpPr>
        <p:spPr>
          <a:xfrm>
            <a:off x="0" y="0"/>
            <a:ext cx="9144000" cy="4571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 err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129473" y="4586264"/>
            <a:ext cx="1015550" cy="285751"/>
          </a:xfrm>
        </p:spPr>
        <p:txBody>
          <a:bodyPr>
            <a:noAutofit/>
          </a:bodyPr>
          <a:lstStyle>
            <a:lvl1pPr algn="ctr">
              <a:defRPr sz="1000"/>
            </a:lvl1pPr>
          </a:lstStyle>
          <a:p>
            <a:r>
              <a:rPr lang="en-US" dirty="0"/>
              <a:t>Optional Product Name</a:t>
            </a:r>
          </a:p>
        </p:txBody>
      </p:sp>
      <p:sp>
        <p:nvSpPr>
          <p:cNvPr id="18" name="Picture Placeholder 2">
            <a:extLst>
              <a:ext uri="{FF2B5EF4-FFF2-40B4-BE49-F238E27FC236}">
                <a16:creationId xmlns:a16="http://schemas.microsoft.com/office/drawing/2014/main" id="{7E2780DC-1F1F-4745-8F6B-83364C094EC9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56706" y="789681"/>
            <a:ext cx="3744032" cy="2385706"/>
          </a:xfrm>
        </p:spPr>
        <p:txBody>
          <a:bodyPr anchor="ctr"/>
          <a:lstStyle>
            <a:lvl1pPr algn="ctr">
              <a:defRPr baseline="0"/>
            </a:lvl1pPr>
          </a:lstStyle>
          <a:p>
            <a:r>
              <a:rPr lang="en-US" dirty="0"/>
              <a:t>Insert before image here</a:t>
            </a:r>
          </a:p>
        </p:txBody>
      </p:sp>
      <p:sp>
        <p:nvSpPr>
          <p:cNvPr id="20" name="Picture Placeholder 2">
            <a:extLst>
              <a:ext uri="{FF2B5EF4-FFF2-40B4-BE49-F238E27FC236}">
                <a16:creationId xmlns:a16="http://schemas.microsoft.com/office/drawing/2014/main" id="{1862AE92-C98C-DF48-AFA2-B25D8EF5D25E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554238" y="789681"/>
            <a:ext cx="3916431" cy="2385706"/>
          </a:xfrm>
        </p:spPr>
        <p:txBody>
          <a:bodyPr anchor="ctr"/>
          <a:lstStyle>
            <a:lvl1pPr algn="ctr">
              <a:defRPr baseline="0"/>
            </a:lvl1pPr>
          </a:lstStyle>
          <a:p>
            <a:r>
              <a:rPr lang="en-US" dirty="0"/>
              <a:t>Insert after image here</a:t>
            </a:r>
          </a:p>
        </p:txBody>
      </p:sp>
      <p:sp>
        <p:nvSpPr>
          <p:cNvPr id="22" name="Text Placeholder 5">
            <a:extLst>
              <a:ext uri="{FF2B5EF4-FFF2-40B4-BE49-F238E27FC236}">
                <a16:creationId xmlns:a16="http://schemas.microsoft.com/office/drawing/2014/main" id="{114F7D03-B49B-314E-8D43-A941C91D100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56706" y="3225892"/>
            <a:ext cx="3744032" cy="388958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1200" baseline="0">
                <a:solidFill>
                  <a:schemeClr val="accent1"/>
                </a:solidFill>
              </a:defRPr>
            </a:lvl1pPr>
            <a:lvl5pPr marL="914400" indent="0">
              <a:buNone/>
              <a:defRPr/>
            </a:lvl5pPr>
          </a:lstStyle>
          <a:p>
            <a:pPr lvl="0"/>
            <a:r>
              <a:rPr lang="en-US" dirty="0"/>
              <a:t>Click to Edit Before              X Duration, X Treatments</a:t>
            </a:r>
          </a:p>
        </p:txBody>
      </p:sp>
      <p:sp>
        <p:nvSpPr>
          <p:cNvPr id="23" name="Text Placeholder 5">
            <a:extLst>
              <a:ext uri="{FF2B5EF4-FFF2-40B4-BE49-F238E27FC236}">
                <a16:creationId xmlns:a16="http://schemas.microsoft.com/office/drawing/2014/main" id="{BDF822E8-EAB2-C145-97B9-262E2EEDD42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554237" y="3232559"/>
            <a:ext cx="3916432" cy="388958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1200" baseline="0">
                <a:solidFill>
                  <a:schemeClr val="accent1"/>
                </a:solidFill>
              </a:defRPr>
            </a:lvl1pPr>
            <a:lvl5pPr marL="914400" indent="0">
              <a:buNone/>
              <a:defRPr/>
            </a:lvl5pPr>
          </a:lstStyle>
          <a:p>
            <a:pPr lvl="0"/>
            <a:r>
              <a:rPr lang="en-US" dirty="0"/>
              <a:t>Click to Edit After              X Duration, X Treatments</a:t>
            </a:r>
          </a:p>
        </p:txBody>
      </p:sp>
      <p:sp>
        <p:nvSpPr>
          <p:cNvPr id="24" name="Text Placeholder 5">
            <a:extLst>
              <a:ext uri="{FF2B5EF4-FFF2-40B4-BE49-F238E27FC236}">
                <a16:creationId xmlns:a16="http://schemas.microsoft.com/office/drawing/2014/main" id="{C687278C-DE32-D248-9C69-755F67C7822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6706" y="3778027"/>
            <a:ext cx="7813963" cy="228711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defRPr sz="900" baseline="0">
                <a:solidFill>
                  <a:schemeClr val="accent1"/>
                </a:solidFill>
              </a:defRPr>
            </a:lvl1pPr>
            <a:lvl5pPr marL="914400" indent="0">
              <a:buNone/>
              <a:defRPr/>
            </a:lvl5pPr>
          </a:lstStyle>
          <a:p>
            <a:pPr lvl="0"/>
            <a:r>
              <a:rPr lang="en-US" dirty="0"/>
              <a:t>Click to edit physician photo rights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7386AE00-893D-D84D-A077-8ED85B7FCC6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255713" y="4754564"/>
            <a:ext cx="7545998" cy="117452"/>
          </a:xfrm>
        </p:spPr>
        <p:txBody>
          <a:bodyPr>
            <a:noAutofit/>
          </a:bodyPr>
          <a:lstStyle>
            <a:lvl1pPr>
              <a:defRPr sz="8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Insert References Here</a:t>
            </a:r>
          </a:p>
        </p:txBody>
      </p:sp>
    </p:spTree>
    <p:extLst>
      <p:ext uri="{BB962C8B-B14F-4D97-AF65-F5344CB8AC3E}">
        <p14:creationId xmlns:p14="http://schemas.microsoft.com/office/powerpoint/2010/main" val="31136571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roduct Intr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FCF4231-F77B-A34B-9072-99BE15F52FE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27270" y="138063"/>
            <a:ext cx="874441" cy="23993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5F3F438-2775-734A-A36E-8617FB559E2F}"/>
              </a:ext>
            </a:extLst>
          </p:cNvPr>
          <p:cNvSpPr/>
          <p:nvPr userDrawn="1"/>
        </p:nvSpPr>
        <p:spPr>
          <a:xfrm>
            <a:off x="0" y="0"/>
            <a:ext cx="9144000" cy="4571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 err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7F8B0948-F2F8-B44C-8FF6-535A81111827}"/>
              </a:ext>
            </a:extLst>
          </p:cNvPr>
          <p:cNvGrpSpPr/>
          <p:nvPr userDrawn="1"/>
        </p:nvGrpSpPr>
        <p:grpSpPr>
          <a:xfrm>
            <a:off x="0" y="4075136"/>
            <a:ext cx="9144000" cy="939802"/>
            <a:chOff x="0" y="2101849"/>
            <a:chExt cx="9144000" cy="939802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B0A261EC-8461-C341-9C47-151C8B83747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0" y="2112689"/>
              <a:ext cx="9144000" cy="918122"/>
            </a:xfrm>
            <a:prstGeom prst="rect">
              <a:avLst/>
            </a:prstGeom>
          </p:spPr>
        </p:pic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5708C28E-F76C-E74E-85CC-EC7A99C448D0}"/>
                </a:ext>
              </a:extLst>
            </p:cNvPr>
            <p:cNvGrpSpPr/>
            <p:nvPr userDrawn="1"/>
          </p:nvGrpSpPr>
          <p:grpSpPr>
            <a:xfrm>
              <a:off x="8033450" y="2101849"/>
              <a:ext cx="1016000" cy="939802"/>
              <a:chOff x="4064000" y="2101849"/>
              <a:chExt cx="1016000" cy="939802"/>
            </a:xfrm>
          </p:grpSpPr>
          <p:pic>
            <p:nvPicPr>
              <p:cNvPr id="8" name="Picture 7">
                <a:extLst>
                  <a:ext uri="{FF2B5EF4-FFF2-40B4-BE49-F238E27FC236}">
                    <a16:creationId xmlns:a16="http://schemas.microsoft.com/office/drawing/2014/main" id="{75C3B70A-5396-E949-99F5-E1C743BA37FD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"/>
              <a:stretch>
                <a:fillRect/>
              </a:stretch>
            </p:blipFill>
            <p:spPr>
              <a:xfrm>
                <a:off x="4064000" y="2101849"/>
                <a:ext cx="1016000" cy="939802"/>
              </a:xfrm>
              <a:prstGeom prst="rect">
                <a:avLst/>
              </a:prstGeom>
            </p:spPr>
          </p:pic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C124F976-82DD-6842-8DD6-EC206F1BDFDF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5"/>
              <a:stretch>
                <a:fillRect/>
              </a:stretch>
            </p:blipFill>
            <p:spPr>
              <a:xfrm>
                <a:off x="4248150" y="2247900"/>
                <a:ext cx="647700" cy="647700"/>
              </a:xfrm>
              <a:prstGeom prst="rect">
                <a:avLst/>
              </a:prstGeom>
            </p:spPr>
          </p:pic>
        </p:grpSp>
      </p:grp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6BCB3B0A-D30B-2B40-97F0-42273C4BC71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29473" y="4682516"/>
            <a:ext cx="1015550" cy="285751"/>
          </a:xfrm>
        </p:spPr>
        <p:txBody>
          <a:bodyPr>
            <a:noAutofit/>
          </a:bodyPr>
          <a:lstStyle>
            <a:lvl1pPr algn="ctr">
              <a:defRPr sz="1000"/>
            </a:lvl1pPr>
          </a:lstStyle>
          <a:p>
            <a:r>
              <a:rPr lang="en-US" dirty="0"/>
              <a:t>Product Name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4AE0CB72-EC10-BB4C-A5A7-A93C493080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69368" y="2095014"/>
            <a:ext cx="5295932" cy="659025"/>
          </a:xfrm>
        </p:spPr>
        <p:txBody>
          <a:bodyPr/>
          <a:lstStyle>
            <a:lvl1pPr>
              <a:defRPr sz="44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PRODUCT INTRO SLIDE GOES HERE</a:t>
            </a:r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A2578583-EB91-8A4B-B728-D80208C0C0D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01053" y="860739"/>
            <a:ext cx="2887578" cy="3446566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 dirty="0"/>
              <a:t>Insert product image here</a:t>
            </a:r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01974D19-80EE-E146-998C-783EA7B643E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569368" y="3453718"/>
            <a:ext cx="4659622" cy="29904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</a:defRPr>
            </a:lvl1pPr>
            <a:lvl5pPr marL="914400" indent="0">
              <a:buNone/>
              <a:defRPr/>
            </a:lvl5pPr>
          </a:lstStyle>
          <a:p>
            <a:pPr lvl="0"/>
            <a:r>
              <a:rPr lang="en-US" dirty="0"/>
              <a:t>INSERT PRODUCT TOPIC HERE</a:t>
            </a:r>
          </a:p>
        </p:txBody>
      </p:sp>
    </p:spTree>
    <p:extLst>
      <p:ext uri="{BB962C8B-B14F-4D97-AF65-F5344CB8AC3E}">
        <p14:creationId xmlns:p14="http://schemas.microsoft.com/office/powerpoint/2010/main" val="40565163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VIDER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A086EF6-1DEB-7845-AF1A-B3CD07E06653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702C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 err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9D97506-681E-0249-A68C-C67552242D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4579" y="2095014"/>
            <a:ext cx="8459421" cy="659025"/>
          </a:xfrm>
        </p:spPr>
        <p:txBody>
          <a:bodyPr/>
          <a:lstStyle>
            <a:lvl1pPr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DIVIDER SLIDE</a:t>
            </a:r>
            <a:br>
              <a:rPr lang="en-US" dirty="0"/>
            </a:br>
            <a:r>
              <a:rPr lang="en-US" dirty="0"/>
              <a:t>GOES HERE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1F31142-988B-574D-973B-67B41619CBCE}"/>
              </a:ext>
            </a:extLst>
          </p:cNvPr>
          <p:cNvSpPr/>
          <p:nvPr userDrawn="1"/>
        </p:nvSpPr>
        <p:spPr>
          <a:xfrm>
            <a:off x="0" y="4929187"/>
            <a:ext cx="9144000" cy="214313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 err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6CB4222-2A8D-9E4F-BEC9-5F22DE82202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3026" y="18835"/>
            <a:ext cx="1102928" cy="478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00921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.bin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2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vmlDrawing" Target="../drawings/vmlDrawing1.v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290" y="1080600"/>
            <a:ext cx="8459421" cy="2948724"/>
          </a:xfrm>
          <a:prstGeom prst="rect">
            <a:avLst/>
          </a:prstGeom>
        </p:spPr>
        <p:txBody>
          <a:bodyPr vert="horz" lIns="0" tIns="0" rIns="0" bIns="0" numCol="1" spcCol="18288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290" y="375763"/>
            <a:ext cx="8459421" cy="659025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 dirty="0"/>
              <a:t>Click To Edit Master Title</a:t>
            </a:r>
          </a:p>
        </p:txBody>
      </p:sp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15"/>
            </p:custDataLst>
            <p:extLst>
              <p:ext uri="{D42A27DB-BD31-4B8C-83A1-F6EECF244321}">
                <p14:modId xmlns:p14="http://schemas.microsoft.com/office/powerpoint/2010/main" val="1336110447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2" name="think-cell Slide" r:id="rId16" imgW="270" imgH="270" progId="TCLayout.ActiveDocument.1">
                  <p:embed/>
                </p:oleObj>
              </mc:Choice>
              <mc:Fallback>
                <p:oleObj name="think-cell Slide" r:id="rId16" imgW="270" imgH="270" progId="TCLayout.ActiveDocument.1">
                  <p:embed/>
                  <p:pic>
                    <p:nvPicPr>
                      <p:cNvPr id="5" name="Object 4" hidden="1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546571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8" r:id="rId1"/>
    <p:sldLayoutId id="2147483670" r:id="rId2"/>
    <p:sldLayoutId id="2147483650" r:id="rId3"/>
    <p:sldLayoutId id="2147483793" r:id="rId4"/>
    <p:sldLayoutId id="2147483795" r:id="rId5"/>
    <p:sldLayoutId id="2147483796" r:id="rId6"/>
    <p:sldLayoutId id="2147483816" r:id="rId7"/>
    <p:sldLayoutId id="2147483815" r:id="rId8"/>
    <p:sldLayoutId id="2147483797" r:id="rId9"/>
    <p:sldLayoutId id="2147483791" r:id="rId10"/>
    <p:sldLayoutId id="2147483794" r:id="rId11"/>
    <p:sldLayoutId id="2147483792" r:id="rId12"/>
  </p:sldLayoutIdLst>
  <p:hf hdr="0" ftr="0" dt="0"/>
  <p:txStyles>
    <p:titleStyle>
      <a:lvl1pPr algn="l" defTabSz="457200" rtl="0" eaLnBrk="1" latinLnBrk="0" hangingPunct="1">
        <a:lnSpc>
          <a:spcPct val="90000"/>
        </a:lnSpc>
        <a:spcBef>
          <a:spcPct val="0"/>
        </a:spcBef>
        <a:buNone/>
        <a:defRPr sz="2400" b="0" i="0" kern="1200" cap="none">
          <a:solidFill>
            <a:srgbClr val="AD3592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1pPr>
    </p:titleStyle>
    <p:bodyStyle>
      <a:lvl1pPr marL="0" indent="0" algn="l" defTabSz="457200" rtl="0" eaLnBrk="1" latinLnBrk="0" hangingPunct="1">
        <a:lnSpc>
          <a:spcPct val="100000"/>
        </a:lnSpc>
        <a:spcBef>
          <a:spcPts val="1600"/>
        </a:spcBef>
        <a:spcAft>
          <a:spcPts val="0"/>
        </a:spcAft>
        <a:buClr>
          <a:srgbClr val="9C9EA1"/>
        </a:buClr>
        <a:buSzPct val="100000"/>
        <a:buFont typeface="Arial" charset="0"/>
        <a:buNone/>
        <a:defRPr sz="1600" b="0" i="0" kern="1200">
          <a:solidFill>
            <a:schemeClr val="tx1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1pPr>
      <a:lvl2pPr marL="511175" indent="-225425" algn="l" defTabSz="457200" rtl="0" eaLnBrk="1" latinLnBrk="0" hangingPunct="1">
        <a:lnSpc>
          <a:spcPct val="100000"/>
        </a:lnSpc>
        <a:spcBef>
          <a:spcPts val="800"/>
        </a:spcBef>
        <a:spcAft>
          <a:spcPts val="0"/>
        </a:spcAft>
        <a:buClr>
          <a:srgbClr val="AD3592"/>
        </a:buClr>
        <a:buFont typeface="Arial" charset="0"/>
        <a:buChar char="•"/>
        <a:defRPr sz="1600" b="0" i="0" kern="120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2pPr>
      <a:lvl3pPr marL="742950" indent="-231775" algn="l" defTabSz="457200" rtl="0" eaLnBrk="1" latinLnBrk="0" hangingPunct="1">
        <a:lnSpc>
          <a:spcPct val="100000"/>
        </a:lnSpc>
        <a:spcBef>
          <a:spcPts val="800"/>
        </a:spcBef>
        <a:spcAft>
          <a:spcPts val="0"/>
        </a:spcAft>
        <a:buClr>
          <a:srgbClr val="AD3592"/>
        </a:buClr>
        <a:buFont typeface="Arial" charset="0"/>
        <a:buChar char="•"/>
        <a:defRPr sz="1600" b="0" i="0" kern="120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3pPr>
      <a:lvl4pPr marL="968375" indent="-225425" algn="l" defTabSz="457200" rtl="0" eaLnBrk="1" latinLnBrk="0" hangingPunct="1">
        <a:lnSpc>
          <a:spcPct val="100000"/>
        </a:lnSpc>
        <a:spcBef>
          <a:spcPts val="400"/>
        </a:spcBef>
        <a:spcAft>
          <a:spcPts val="0"/>
        </a:spcAft>
        <a:buClr>
          <a:srgbClr val="AD3592"/>
        </a:buClr>
        <a:buFont typeface="Arial" charset="0"/>
        <a:buChar char="•"/>
        <a:defRPr sz="1400" b="0" i="0" kern="120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4pPr>
      <a:lvl5pPr marL="1146175" indent="-231775" algn="l" defTabSz="457200" rtl="0" eaLnBrk="1" latinLnBrk="0" hangingPunct="1">
        <a:lnSpc>
          <a:spcPct val="100000"/>
        </a:lnSpc>
        <a:spcBef>
          <a:spcPts val="400"/>
        </a:spcBef>
        <a:spcAft>
          <a:spcPts val="0"/>
        </a:spcAft>
        <a:buClr>
          <a:srgbClr val="AD3592"/>
        </a:buClr>
        <a:buFont typeface="Arial" charset="0"/>
        <a:buChar char="•"/>
        <a:defRPr sz="1400" b="0" i="0" kern="120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cbi.nlm.nih.gov/pubmed/26749116" TargetMode="Externa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cbi.nlm.nih.gov/pubmed/25130205" TargetMode="Externa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5.png"/><Relationship Id="rId4" Type="http://schemas.openxmlformats.org/officeDocument/2006/relationships/hyperlink" Target="https://www.ncbi.nlm.nih.gov/pubmed/25549813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www.ncbi.nlm.nih.gov/pubmed/23681198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cbi.nlm.nih.gov/pubmed/24761097" TargetMode="Externa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cbi.nlm.nih.gov/pubmed/18412227" TargetMode="Externa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jamanetwork.com/journals/jamadermatology/fullarticle/2728098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www.ncbi.nlm.nih.gov/pubmed/?term=Pulsed-Dye+Laser+as+an+Adjuvant+Treatment+for+Papulopustular+Eruptions+From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s://onlinelibrary.wiley.com/doi/full/10.1002/lsm.23036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www.ncbi.nlm.nih.gov/pubmed/30052093" TargetMode="Externa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cbi.nlm.nih.gov/pubmed/?term=Pulsed-Dye+Laser+as+an+Adjuvant+Treatment+for+Papulopustular+Eruptions+From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s://onlinelibrary.wiley.com/doi/full/10.1002/lsm.22819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5" Type="http://schemas.openxmlformats.org/officeDocument/2006/relationships/hyperlink" Target="https://www.ncbi.nlm.nih.gov/pubmed/?term=post-pulsed+dye+laser+purpura" TargetMode="External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594A69-C405-48A5-BB65-A1D5CDF389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2919" y="773376"/>
            <a:ext cx="4659153" cy="1341952"/>
          </a:xfrm>
        </p:spPr>
        <p:txBody>
          <a:bodyPr/>
          <a:lstStyle/>
          <a:p>
            <a:pPr algn="ctr"/>
            <a:r>
              <a:rPr lang="en-US" sz="3400" b="1" dirty="0" err="1"/>
              <a:t>Vbeam</a:t>
            </a:r>
            <a:r>
              <a:rPr lang="en-US" sz="3400" b="1" baseline="30000" dirty="0"/>
              <a:t>®</a:t>
            </a:r>
            <a:r>
              <a:rPr lang="en-US" sz="3400" b="1" dirty="0"/>
              <a:t> Family </a:t>
            </a:r>
            <a:br>
              <a:rPr lang="en-US" sz="2800" b="1" dirty="0"/>
            </a:br>
            <a:r>
              <a:rPr lang="en-US" sz="2400" b="1" dirty="0"/>
              <a:t>Pulsed Dye Lasers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968D77-7058-4FD6-826A-F8F13C699A1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800819" y="4355903"/>
            <a:ext cx="3047788" cy="339725"/>
          </a:xfrm>
        </p:spPr>
        <p:txBody>
          <a:bodyPr/>
          <a:lstStyle/>
          <a:p>
            <a:r>
              <a:rPr lang="en-US" dirty="0">
                <a:solidFill>
                  <a:srgbClr val="9C9EA1"/>
                </a:solidFill>
                <a:latin typeface="Arial" charset="0"/>
                <a:cs typeface="Arial" charset="0"/>
              </a:rPr>
              <a:t>Updated March 2019</a:t>
            </a:r>
          </a:p>
          <a:p>
            <a:endParaRPr lang="en-US" dirty="0">
              <a:solidFill>
                <a:srgbClr val="9C9EA1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29AF28F-0936-494A-8B5A-C5E666D726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89845" y="4373170"/>
            <a:ext cx="2811455" cy="346091"/>
          </a:xfrm>
        </p:spPr>
        <p:txBody>
          <a:bodyPr/>
          <a:lstStyle/>
          <a:p>
            <a:r>
              <a:rPr lang="en-US" dirty="0"/>
              <a:t>PB98372EN</a:t>
            </a:r>
          </a:p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61F1A74-A269-4477-91BB-74C5D29EC60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495573" y="2089557"/>
            <a:ext cx="5256499" cy="1270596"/>
          </a:xfrm>
        </p:spPr>
        <p:txBody>
          <a:bodyPr>
            <a:noAutofit/>
          </a:bodyPr>
          <a:lstStyle/>
          <a:p>
            <a:pPr algn="ctr"/>
            <a:r>
              <a:rPr lang="en-US" sz="2400" dirty="0">
                <a:solidFill>
                  <a:srgbClr val="9C9EA1"/>
                </a:solidFill>
                <a:latin typeface="Arial" charset="0"/>
                <a:cs typeface="Arial" charset="0"/>
              </a:rPr>
              <a:t>Vascular &amp; Cutaneous Lesion Treatment </a:t>
            </a:r>
          </a:p>
          <a:p>
            <a:pPr algn="ctr"/>
            <a:r>
              <a:rPr lang="en-US" sz="2400" dirty="0">
                <a:solidFill>
                  <a:srgbClr val="9C9EA1"/>
                </a:solidFill>
                <a:latin typeface="Arial" charset="0"/>
                <a:cs typeface="Arial" charset="0"/>
              </a:rPr>
              <a:t>Summary of Select</a:t>
            </a:r>
            <a:br>
              <a:rPr lang="en-US" sz="2400" dirty="0">
                <a:solidFill>
                  <a:srgbClr val="9C9EA1"/>
                </a:solidFill>
                <a:latin typeface="Arial" charset="0"/>
                <a:cs typeface="Arial" charset="0"/>
              </a:rPr>
            </a:br>
            <a:r>
              <a:rPr lang="en-US" sz="2400" dirty="0">
                <a:solidFill>
                  <a:srgbClr val="9C9EA1"/>
                </a:solidFill>
                <a:latin typeface="Arial" charset="0"/>
                <a:cs typeface="Arial" charset="0"/>
              </a:rPr>
              <a:t>Peer-reviewed Articles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A2E6CE1-85C7-4971-B75E-5096B1BDD86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44122" y="922315"/>
            <a:ext cx="1013432" cy="2161303"/>
          </a:xfrm>
          <a:prstGeom prst="rect">
            <a:avLst/>
          </a:prstGeom>
          <a:effectLst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val="42553171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6850D3D-4161-4B90-9E9B-4F3CFDB228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FDB543C-E365-5840-99EE-CB4D3CAF0854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D21B14F-2485-41B0-8410-10627C9A11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9549" y="276789"/>
            <a:ext cx="6496002" cy="659025"/>
          </a:xfrm>
        </p:spPr>
        <p:txBody>
          <a:bodyPr/>
          <a:lstStyle/>
          <a:p>
            <a:pPr algn="ctr"/>
            <a:r>
              <a:rPr lang="en-US" sz="1400" b="1" dirty="0">
                <a:cs typeface="Arial" charset="0"/>
              </a:rPr>
              <a:t>Successful treatment of two pediatric port wine stains in darker skin types using 595 nm laser</a:t>
            </a:r>
            <a:endParaRPr lang="en-US" sz="1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2124737" y="708131"/>
            <a:ext cx="7545998" cy="117452"/>
          </a:xfrm>
        </p:spPr>
        <p:txBody>
          <a:bodyPr/>
          <a:lstStyle/>
          <a:p>
            <a:r>
              <a:rPr lang="de-DE" sz="1200" dirty="0"/>
              <a:t>Bae YS, Ng E, Geronemus RG</a:t>
            </a:r>
            <a:r>
              <a:rPr lang="en-US" sz="1200" dirty="0"/>
              <a:t>. Lasers Surg Med. 2016 Apr;48(4):339-42.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473" y="182328"/>
            <a:ext cx="658006" cy="841248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363700" y="1276418"/>
            <a:ext cx="813690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400" b="1" dirty="0">
                <a:solidFill>
                  <a:srgbClr val="AB21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CASE REPORT 1</a:t>
            </a:r>
            <a:endParaRPr lang="en-US" sz="1400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1-month old Fitzpatrick skin type V patient (African descent) with a PWS on the upper lip.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1400" dirty="0" err="1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Vbeam</a:t>
            </a:r>
            <a:r>
              <a:rPr lang="en-US" sz="14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treatment: 10% overlapping pulses,10mm spot size, 7.5 J/cm</a:t>
            </a:r>
            <a:r>
              <a:rPr lang="en-US" sz="1400" baseline="300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2</a:t>
            </a:r>
            <a:r>
              <a:rPr lang="en-US" sz="14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, pulse duration 1.5 </a:t>
            </a:r>
            <a:r>
              <a:rPr lang="en-US" sz="1400" dirty="0" err="1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ms</a:t>
            </a:r>
            <a:r>
              <a:rPr lang="en-US" sz="14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, and dynamic cooling spray of 30 </a:t>
            </a:r>
            <a:r>
              <a:rPr lang="en-US" sz="1400" dirty="0" err="1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ms.</a:t>
            </a:r>
            <a:r>
              <a:rPr lang="en-US" sz="14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Cold hydrogel dressings were applied immediately after each treatment.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sz="1400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Complete resolution after 3 monthly treatments and no complications.</a:t>
            </a:r>
            <a:endParaRPr lang="en-US" sz="1400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63700" y="2932715"/>
            <a:ext cx="8136904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400" b="1" dirty="0">
                <a:solidFill>
                  <a:srgbClr val="AB21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CASE REPORT 2</a:t>
            </a:r>
            <a:endParaRPr lang="en-US" sz="1400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4 year old Fitzpatrick skin type V patient (African descent) with a PWS on the right side of the forehead and glabella.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1400" dirty="0" err="1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Vbeam</a:t>
            </a:r>
            <a:r>
              <a:rPr lang="en-US" sz="14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treatment: 10% overlapping pulses,10mm spot size, 7–8.25 J/cm</a:t>
            </a:r>
            <a:r>
              <a:rPr lang="en-US" sz="1400" baseline="300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2</a:t>
            </a:r>
            <a:r>
              <a:rPr lang="en-US" sz="14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, pulse duration 1.5 </a:t>
            </a:r>
            <a:r>
              <a:rPr lang="en-US" sz="1400" dirty="0" err="1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ms</a:t>
            </a:r>
            <a:r>
              <a:rPr lang="en-US" sz="14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, and dynamic cooling spray of 30 </a:t>
            </a:r>
            <a:r>
              <a:rPr lang="en-US" sz="1400" dirty="0" err="1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ms.</a:t>
            </a:r>
            <a:r>
              <a:rPr lang="en-US" sz="14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Cold hydrogel dressings were applied immediately after each treatment.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sz="1400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Complete resolution after 2 treatments and no complications</a:t>
            </a:r>
            <a:r>
              <a:rPr lang="en-US" sz="14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.</a:t>
            </a:r>
          </a:p>
        </p:txBody>
      </p:sp>
      <p:sp>
        <p:nvSpPr>
          <p:cNvPr id="5" name="Rectangle 4"/>
          <p:cNvSpPr/>
          <p:nvPr/>
        </p:nvSpPr>
        <p:spPr>
          <a:xfrm>
            <a:off x="1284167" y="4635506"/>
            <a:ext cx="776528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hlinkClick r:id="rId3"/>
              </a:rPr>
              <a:t>https://www.ncbi.nlm.nih.gov/pubmed/26749116</a:t>
            </a:r>
            <a:endParaRPr lang="en-US" sz="11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47D701B-FA22-402B-923D-675DF790BCB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" b="6901"/>
          <a:stretch/>
        </p:blipFill>
        <p:spPr>
          <a:xfrm>
            <a:off x="236417" y="4657689"/>
            <a:ext cx="1047750" cy="239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17794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6850D3D-4161-4B90-9E9B-4F3CFDB228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FDB543C-E365-5840-99EE-CB4D3CAF0854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D21B14F-2485-41B0-8410-10627C9A11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2927" y="390362"/>
            <a:ext cx="6197673" cy="659025"/>
          </a:xfrm>
        </p:spPr>
        <p:txBody>
          <a:bodyPr/>
          <a:lstStyle/>
          <a:p>
            <a:pPr algn="ctr"/>
            <a:r>
              <a:rPr lang="en-US" sz="1400" b="1" dirty="0">
                <a:cs typeface="Arial" charset="0"/>
              </a:rPr>
              <a:t>Prospective comparison treatment of 595-nm pulsed-dye lasers for </a:t>
            </a:r>
            <a:br>
              <a:rPr lang="en-US" sz="1400" b="1" dirty="0">
                <a:cs typeface="Arial" charset="0"/>
              </a:rPr>
            </a:br>
            <a:r>
              <a:rPr lang="en-US" sz="1400" b="1" dirty="0">
                <a:cs typeface="Arial" charset="0"/>
              </a:rPr>
              <a:t>virgin port-wine stain</a:t>
            </a:r>
            <a:endParaRPr lang="en-US" sz="1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2207574" y="837326"/>
            <a:ext cx="7545998" cy="117452"/>
          </a:xfrm>
        </p:spPr>
        <p:txBody>
          <a:bodyPr/>
          <a:lstStyle/>
          <a:p>
            <a:r>
              <a:rPr lang="pl-PL" sz="1200" dirty="0"/>
              <a:t>Yu W, Ma G, Qiu Y, Chen H</a:t>
            </a:r>
            <a:r>
              <a:rPr lang="en-US" sz="1200" dirty="0"/>
              <a:t>, et al. Br J </a:t>
            </a:r>
            <a:r>
              <a:rPr lang="en-US" sz="1200" dirty="0" err="1"/>
              <a:t>Dermatol</a:t>
            </a:r>
            <a:r>
              <a:rPr lang="en-US" sz="1200" dirty="0"/>
              <a:t>. 2015 Mar.</a:t>
            </a:r>
          </a:p>
          <a:p>
            <a:endParaRPr lang="en-US" sz="12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498" y="182328"/>
            <a:ext cx="731281" cy="84124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45986" y="1161062"/>
            <a:ext cx="8424936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rgbClr val="AB21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STUDY DETAILS</a:t>
            </a:r>
            <a:endParaRPr lang="en-US" sz="1400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22 subjects with PWS treated on adjacent sites by both </a:t>
            </a:r>
            <a:r>
              <a:rPr lang="en-US" sz="1400" u="sng" dirty="0" err="1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Vbeam</a:t>
            </a:r>
            <a:r>
              <a:rPr lang="en-US" sz="1400" u="sng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and </a:t>
            </a:r>
            <a:r>
              <a:rPr lang="en-US" sz="1400" u="sng" dirty="0" err="1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Cynergy</a:t>
            </a:r>
            <a:r>
              <a:rPr lang="en-US" sz="1400" u="sng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595nm PDL devices</a:t>
            </a:r>
            <a:r>
              <a:rPr lang="en-US" sz="14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400" dirty="0" err="1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Vbeam</a:t>
            </a:r>
            <a:r>
              <a:rPr lang="en-US" sz="14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parameters: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radiant exposure of 11 J/cm</a:t>
            </a:r>
            <a:r>
              <a:rPr lang="en-US" sz="14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1.5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ms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pulse duration, 7 mm spot size,</a:t>
            </a:r>
            <a:r>
              <a:rPr lang="en-US" sz="14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DCD cooling (30 </a:t>
            </a:r>
            <a:r>
              <a:rPr lang="en-US" sz="1400" dirty="0" err="1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ms</a:t>
            </a:r>
            <a:r>
              <a:rPr lang="en-US" sz="14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cooling/20 </a:t>
            </a:r>
            <a:r>
              <a:rPr lang="en-US" sz="1400" dirty="0" err="1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ms</a:t>
            </a:r>
            <a:r>
              <a:rPr lang="en-US" sz="14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delay).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400" dirty="0" err="1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Cynergy</a:t>
            </a:r>
            <a:r>
              <a:rPr lang="en-US" sz="14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® (Cynosure Corp) parameters: radiant exposure of 11 J/cm</a:t>
            </a:r>
            <a:r>
              <a:rPr lang="en-US" sz="14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4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, 2 </a:t>
            </a:r>
            <a:r>
              <a:rPr lang="en-US" sz="1400" dirty="0" err="1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ms</a:t>
            </a:r>
            <a:r>
              <a:rPr lang="en-US" sz="14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pulse duration, 7 mm spot size, cold-air cooling system of level three.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3 treatments on both sites.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400" dirty="0" err="1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Chromameter</a:t>
            </a:r>
            <a:r>
              <a:rPr lang="en-US" sz="14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and visual assessment at 2-months post treatment.</a:t>
            </a:r>
          </a:p>
          <a:p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b="1" dirty="0">
                <a:solidFill>
                  <a:srgbClr val="AB21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Average blanching rate was statistically higher for </a:t>
            </a: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Vbeam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sites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(36.4%) compared to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Cynergy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sites (21.24%).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No scarring or permanent pigmentation change.</a:t>
            </a:r>
          </a:p>
        </p:txBody>
      </p:sp>
      <p:sp>
        <p:nvSpPr>
          <p:cNvPr id="5" name="Rectangle 4"/>
          <p:cNvSpPr/>
          <p:nvPr/>
        </p:nvSpPr>
        <p:spPr>
          <a:xfrm>
            <a:off x="1284167" y="4635506"/>
            <a:ext cx="4572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100" dirty="0">
                <a:hlinkClick r:id="rId3"/>
              </a:rPr>
              <a:t>https://www.ncbi.nlm.nih.gov/pubmed/25130205</a:t>
            </a:r>
            <a:endParaRPr lang="en-US" sz="11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47D701B-FA22-402B-923D-675DF790BCB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" b="6901"/>
          <a:stretch/>
        </p:blipFill>
        <p:spPr>
          <a:xfrm>
            <a:off x="236417" y="4657689"/>
            <a:ext cx="1047750" cy="239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79665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6850D3D-4161-4B90-9E9B-4F3CFDB228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FDB543C-E365-5840-99EE-CB4D3CAF0854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D21B14F-2485-41B0-8410-10627C9A11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7861" y="173512"/>
            <a:ext cx="7600708" cy="659025"/>
          </a:xfrm>
        </p:spPr>
        <p:txBody>
          <a:bodyPr/>
          <a:lstStyle/>
          <a:p>
            <a:r>
              <a:rPr lang="en-US" sz="1400" b="1" dirty="0">
                <a:cs typeface="Arial" charset="0"/>
              </a:rPr>
              <a:t>Efficacy of 595nm pulsed dye laser therapy for </a:t>
            </a:r>
            <a:r>
              <a:rPr lang="en-US" sz="1400" b="1" dirty="0" err="1">
                <a:cs typeface="Arial" charset="0"/>
              </a:rPr>
              <a:t>Mibelli</a:t>
            </a:r>
            <a:r>
              <a:rPr lang="en-US" sz="1400" b="1" dirty="0">
                <a:cs typeface="Arial" charset="0"/>
              </a:rPr>
              <a:t> </a:t>
            </a:r>
            <a:r>
              <a:rPr lang="en-US" sz="1400" b="1" dirty="0" err="1">
                <a:cs typeface="Arial" charset="0"/>
              </a:rPr>
              <a:t>angiokeratoma</a:t>
            </a:r>
            <a:endParaRPr lang="en-US" sz="1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1864387" y="407507"/>
            <a:ext cx="7545998" cy="117452"/>
          </a:xfrm>
        </p:spPr>
        <p:txBody>
          <a:bodyPr/>
          <a:lstStyle/>
          <a:p>
            <a:r>
              <a:rPr lang="es-ES" sz="1200" dirty="0"/>
              <a:t>Su Q, </a:t>
            </a:r>
            <a:r>
              <a:rPr lang="es-ES" sz="1200" dirty="0" err="1"/>
              <a:t>Lin</a:t>
            </a:r>
            <a:r>
              <a:rPr lang="es-ES" sz="1200" dirty="0"/>
              <a:t> T, </a:t>
            </a:r>
            <a:r>
              <a:rPr lang="es-ES" sz="1200" dirty="0" err="1"/>
              <a:t>Wu</a:t>
            </a:r>
            <a:r>
              <a:rPr lang="es-ES" sz="1200" dirty="0"/>
              <a:t> Q, </a:t>
            </a:r>
            <a:r>
              <a:rPr lang="es-ES" sz="1200" dirty="0" err="1"/>
              <a:t>Wu</a:t>
            </a:r>
            <a:r>
              <a:rPr lang="es-ES" sz="1200" dirty="0"/>
              <a:t> Y, </a:t>
            </a:r>
            <a:r>
              <a:rPr lang="es-ES" sz="1200" dirty="0" err="1"/>
              <a:t>Guo</a:t>
            </a:r>
            <a:r>
              <a:rPr lang="es-ES" sz="1200" dirty="0"/>
              <a:t> L, Ge Y</a:t>
            </a:r>
            <a:r>
              <a:rPr lang="en-US" sz="1200" dirty="0"/>
              <a:t>. J </a:t>
            </a:r>
            <a:r>
              <a:rPr lang="en-US" sz="1200" dirty="0" err="1"/>
              <a:t>Cosmet</a:t>
            </a:r>
            <a:r>
              <a:rPr lang="en-US" sz="1200" dirty="0"/>
              <a:t> Laser </a:t>
            </a:r>
            <a:r>
              <a:rPr lang="en-US" sz="1200" dirty="0" err="1"/>
              <a:t>Ther</a:t>
            </a:r>
            <a:r>
              <a:rPr lang="en-US" sz="1200" dirty="0"/>
              <a:t>. 2015 Feb.</a:t>
            </a:r>
          </a:p>
          <a:p>
            <a:endParaRPr lang="en-US" sz="1200" dirty="0"/>
          </a:p>
        </p:txBody>
      </p:sp>
      <p:sp>
        <p:nvSpPr>
          <p:cNvPr id="7" name="Rectangle 6"/>
          <p:cNvSpPr/>
          <p:nvPr/>
        </p:nvSpPr>
        <p:spPr>
          <a:xfrm>
            <a:off x="468412" y="969676"/>
            <a:ext cx="7829666" cy="18928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300" b="1" dirty="0">
                <a:solidFill>
                  <a:srgbClr val="AB21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STUDY DETAILS</a:t>
            </a:r>
            <a:endParaRPr lang="en-US" sz="1300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13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50 patients with </a:t>
            </a:r>
            <a:r>
              <a:rPr lang="en-US" sz="1300" dirty="0" err="1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Mibelli</a:t>
            </a:r>
            <a:r>
              <a:rPr lang="en-US" sz="13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sz="1300" dirty="0" err="1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angiokeratoma</a:t>
            </a:r>
            <a:r>
              <a:rPr lang="en-US" sz="13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(cutaneous lesion of capillaries).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1300" dirty="0" err="1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Vbeam</a:t>
            </a:r>
            <a:r>
              <a:rPr lang="en-US" sz="13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parameters: pulse duration of 10ms, spot size of 7 mm, energy fluency 12-13.5 J/cm</a:t>
            </a:r>
            <a:r>
              <a:rPr lang="en-US" sz="1300" baseline="300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2</a:t>
            </a:r>
            <a:r>
              <a:rPr lang="en-US" sz="13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with 10% overlapping pulses and DCD cooling.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13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Up to 4 treatments repeated at intervals of 4-6 weeks until the lesion was cleared, or the patients discontinued the treatment.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13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Investigator and subject assessment at ~3 months after treatment, using a 4-point scale: no change or mild improvement, 0 – 30%; moderate improvement, 30 – 60%; significant improvement, 60 – 95% and fully recovered, 95 – 100%.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417" y="91200"/>
            <a:ext cx="642388" cy="835104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468412" y="2757827"/>
            <a:ext cx="5508149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400" b="1" dirty="0">
                <a:solidFill>
                  <a:srgbClr val="AB21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RESULTS AT 3 MONTHS AFTER FINAL TREATMENT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92% of lesions had at least moderate improvement to full clearance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.   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80% showed significant or full clearance.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Most common skin effect was purpura and edema, which usually lasted for 12h to several days.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Temporary pigment changes were not commonly seen after treatment. 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No scarring or skin atrophy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was observed.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5148" y="2834938"/>
            <a:ext cx="2555543" cy="198354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284167" y="4687677"/>
            <a:ext cx="4572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100" dirty="0">
                <a:hlinkClick r:id="rId4"/>
              </a:rPr>
              <a:t>https://www.ncbi.nlm.nih.gov/pubmed/25549813</a:t>
            </a:r>
            <a:endParaRPr lang="en-US" sz="1100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47D701B-FA22-402B-923D-675DF790BCB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" b="6901"/>
          <a:stretch/>
        </p:blipFill>
        <p:spPr>
          <a:xfrm>
            <a:off x="236417" y="4657689"/>
            <a:ext cx="1047750" cy="239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67137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6850D3D-4161-4B90-9E9B-4F3CFDB228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FDB543C-E365-5840-99EE-CB4D3CAF0854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D21B14F-2485-41B0-8410-10627C9A11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1064" y="292670"/>
            <a:ext cx="6504186" cy="659025"/>
          </a:xfrm>
        </p:spPr>
        <p:txBody>
          <a:bodyPr/>
          <a:lstStyle/>
          <a:p>
            <a:pPr algn="ctr"/>
            <a:r>
              <a:rPr lang="en-US" sz="1400" b="1" dirty="0">
                <a:cs typeface="Arial" charset="0"/>
              </a:rPr>
              <a:t>Treatment of the skin manifestations of hereditary hemorrhagic telangiectasia with pulsed dye laser</a:t>
            </a:r>
            <a:endParaRPr lang="en-US" sz="1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1865403" y="723171"/>
            <a:ext cx="7545998" cy="117452"/>
          </a:xfrm>
        </p:spPr>
        <p:txBody>
          <a:bodyPr/>
          <a:lstStyle/>
          <a:p>
            <a:r>
              <a:rPr lang="de-DE" sz="1200" dirty="0"/>
              <a:t>Halachmi S, Israeli H, Ben-Amitai D, Lapidoth M</a:t>
            </a:r>
            <a:r>
              <a:rPr lang="en-US" sz="1200" dirty="0"/>
              <a:t>. Lasers Med Sci. 2014 Jan.</a:t>
            </a:r>
          </a:p>
          <a:p>
            <a:endParaRPr lang="en-US" sz="12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727" y="168111"/>
            <a:ext cx="685636" cy="783584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780235" y="1041910"/>
            <a:ext cx="7657585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400" b="1" dirty="0">
                <a:solidFill>
                  <a:srgbClr val="AB21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STUDY DETAILS</a:t>
            </a:r>
            <a:endParaRPr lang="en-US" sz="1400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8 patients (5 males, 3 females, Fitzpatrick Skin Type II-IV) with cutaneous facial lesions of hereditary hemorrhagic telangiectasia (HHT).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Vbeam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parameters: pulse duration of 10ms, spot sizes of 5-7 mm, energy fluency 9.5-11 J/cm</a:t>
            </a:r>
            <a:r>
              <a:rPr lang="en-US" sz="14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1.5msec pulses and DCD cooling (30msec spray/20msec delay).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All lesions received 2 stacked pulses during treatment.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Treatments repeated at 3-month intervals until satisfactory clinical improvement achieved.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2 independent physicians graded photographs, using a 5-point scale. </a:t>
            </a:r>
          </a:p>
          <a:p>
            <a:pPr algn="just"/>
            <a:endParaRPr lang="en-US" sz="1400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algn="just"/>
            <a:r>
              <a:rPr lang="en-US" sz="1400" b="1" dirty="0">
                <a:solidFill>
                  <a:srgbClr val="AB21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  <a:endParaRPr lang="en-US" sz="1400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1400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All patients exhibited excellent (75-100%) clearance </a:t>
            </a:r>
            <a:r>
              <a:rPr lang="en-US" sz="14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after a mean of 2.6 treatments (range 1-8).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In comparison, a control group of patients with non-HHT facial telangiectasia required a mean of 1.9 (range 1-5; p&lt; 0.05) treatments.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No adverse events were reported in either group. 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47D701B-FA22-402B-923D-675DF790BCB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" b="6901"/>
          <a:stretch/>
        </p:blipFill>
        <p:spPr>
          <a:xfrm>
            <a:off x="296488" y="4567184"/>
            <a:ext cx="1047750" cy="23942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344238" y="4556092"/>
            <a:ext cx="4572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100" dirty="0">
                <a:hlinkClick r:id="rId4"/>
              </a:rPr>
              <a:t>https://www.ncbi.nlm.nih.gov/pubmed/23681198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34198973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6850D3D-4161-4B90-9E9B-4F3CFDB228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FDB543C-E365-5840-99EE-CB4D3CAF0854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D21B14F-2485-41B0-8410-10627C9A11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0063" y="274940"/>
            <a:ext cx="6705640" cy="659025"/>
          </a:xfrm>
        </p:spPr>
        <p:txBody>
          <a:bodyPr/>
          <a:lstStyle/>
          <a:p>
            <a:pPr algn="ctr"/>
            <a:r>
              <a:rPr lang="en-US" sz="1400" b="1" dirty="0">
                <a:cs typeface="Arial" charset="0"/>
              </a:rPr>
              <a:t>Treatment of port-wine stains with flash lamp pumped pulsed dye laser on Indian skin: a six year study</a:t>
            </a:r>
            <a:endParaRPr lang="en-US" sz="1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1862647" y="700352"/>
            <a:ext cx="7545998" cy="117452"/>
          </a:xfrm>
        </p:spPr>
        <p:txBody>
          <a:bodyPr/>
          <a:lstStyle/>
          <a:p>
            <a:r>
              <a:rPr lang="de-DE" sz="1200" dirty="0"/>
              <a:t>Thajudheen CP, Jyothy K, Priyadarshini A. J Cutan Aesthet Surg</a:t>
            </a:r>
            <a:r>
              <a:rPr lang="en-US" sz="1200" dirty="0"/>
              <a:t>. 2014 Jan.</a:t>
            </a:r>
          </a:p>
          <a:p>
            <a:endParaRPr lang="en-US" sz="12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585" y="190463"/>
            <a:ext cx="731995" cy="84124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20701" y="1009287"/>
            <a:ext cx="791712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300" b="1" dirty="0">
                <a:solidFill>
                  <a:srgbClr val="AB21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STUDY DETAILS</a:t>
            </a:r>
            <a:endParaRPr lang="en-US" sz="1300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13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75 patients (44 females, 31 males, age range 8 months to 43 years, Fitzpatrick Skin Type 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IV&amp;V</a:t>
            </a:r>
            <a:r>
              <a:rPr lang="en-US" sz="13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) with PWS underwent multiple (6-17) treatments at monthly intervals.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1300" dirty="0" err="1">
                <a:latin typeface="Arial" panose="020B0604020202020204" pitchFamily="34" charset="0"/>
                <a:cs typeface="Arial" panose="020B0604020202020204" pitchFamily="34" charset="0"/>
              </a:rPr>
              <a:t>Vbeam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 parameters: spot sizes 7-10mm, energy fluency 6-12 J/cm</a:t>
            </a:r>
            <a:r>
              <a:rPr lang="en-US" sz="13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, 0.45-10ms pulses, single pass with 10% overlapping, and DCD cooling.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13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2 independent dermatologists graded photographs, using a quartile grading scale.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13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Subjects followed up at 6 monthly intervals to observe re-darkening of PWS.</a:t>
            </a:r>
          </a:p>
          <a:p>
            <a:pPr algn="just"/>
            <a:r>
              <a:rPr lang="en-US" sz="1300" b="1" dirty="0">
                <a:solidFill>
                  <a:srgbClr val="AB21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  <a:endParaRPr lang="en-US" sz="1300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13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All patients who had at least 6 treatments showed improvement.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13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70% of pediatric subjects and 50% of adults had a grade 3 response (61-80% clearance) after 8-10 treatments.  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1300" b="1" dirty="0">
                <a:latin typeface="Arial" panose="020B0604020202020204" pitchFamily="34" charset="0"/>
                <a:cs typeface="Arial" panose="020B0604020202020204" pitchFamily="34" charset="0"/>
              </a:rPr>
              <a:t>No re-darkening of PWS 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during the study.</a:t>
            </a:r>
            <a:endParaRPr lang="en-US" sz="1300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13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Lesions over the face cleared better than other areas.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13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PWS in children &lt;5 years of age responded faster than adults due to thinner lesions that were bright pink in color.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Erythema, edema and crusting lasted 5-7 days. </a:t>
            </a:r>
            <a:r>
              <a:rPr lang="en-US" sz="1300" b="1" dirty="0">
                <a:latin typeface="Arial" panose="020B0604020202020204" pitchFamily="34" charset="0"/>
                <a:cs typeface="Arial" panose="020B0604020202020204" pitchFamily="34" charset="0"/>
              </a:rPr>
              <a:t>No major side effects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Post inflammatory hyperpigmentation (n=19 cases, 30%) resolved by 1-2 months.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sz="1300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84167" y="4653708"/>
            <a:ext cx="4572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100" dirty="0">
                <a:hlinkClick r:id="rId3"/>
              </a:rPr>
              <a:t>https://www.ncbi.nlm.nih.gov/pubmed/24761097</a:t>
            </a:r>
            <a:endParaRPr lang="en-US" sz="11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47D701B-FA22-402B-923D-675DF790BCB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" b="6901"/>
          <a:stretch/>
        </p:blipFill>
        <p:spPr>
          <a:xfrm>
            <a:off x="236417" y="4657689"/>
            <a:ext cx="1047750" cy="239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08488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6850D3D-4161-4B90-9E9B-4F3CFDB228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FDB543C-E365-5840-99EE-CB4D3CAF0854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D21B14F-2485-41B0-8410-10627C9A11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1136" y="327582"/>
            <a:ext cx="6295163" cy="659025"/>
          </a:xfrm>
        </p:spPr>
        <p:txBody>
          <a:bodyPr/>
          <a:lstStyle/>
          <a:p>
            <a:pPr algn="ctr"/>
            <a:r>
              <a:rPr lang="en-US" sz="1400" b="1" dirty="0">
                <a:cs typeface="Arial" charset="0"/>
              </a:rPr>
              <a:t>Rosacea treatment using the new-generation, high-energy, 595 nm, </a:t>
            </a:r>
            <a:br>
              <a:rPr lang="en-US" sz="1400" b="1" dirty="0">
                <a:cs typeface="Arial" charset="0"/>
              </a:rPr>
            </a:br>
            <a:r>
              <a:rPr lang="en-US" sz="1400" b="1" dirty="0">
                <a:cs typeface="Arial" charset="0"/>
              </a:rPr>
              <a:t>long pulse-duration pulsed-dye laser</a:t>
            </a:r>
            <a:endParaRPr lang="en-US" sz="1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2552086" y="760172"/>
            <a:ext cx="7545998" cy="117452"/>
          </a:xfrm>
        </p:spPr>
        <p:txBody>
          <a:bodyPr/>
          <a:lstStyle/>
          <a:p>
            <a:r>
              <a:rPr lang="de-DE" sz="1200" dirty="0"/>
              <a:t>Bernstein EF, Kligman A. Lasers Surg Med</a:t>
            </a:r>
            <a:r>
              <a:rPr lang="en-US" sz="1200" dirty="0"/>
              <a:t>. 2008 Apr. </a:t>
            </a:r>
          </a:p>
          <a:p>
            <a:endParaRPr lang="en-US" sz="12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417" y="141603"/>
            <a:ext cx="718008" cy="841248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359532" y="1056534"/>
            <a:ext cx="8148928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400" b="1" dirty="0">
                <a:solidFill>
                  <a:srgbClr val="AB21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STUDY DETAILS</a:t>
            </a:r>
            <a:endParaRPr lang="en-US" sz="1400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20 subjects (18 females, 2 males with Fitzpatrick Skin Types I-III) with rosacea were treated.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1400" dirty="0" err="1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Vbeam</a:t>
            </a:r>
            <a:r>
              <a:rPr lang="en-US" sz="14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parameters for linear vessels: elliptical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spot size 3x10mm, energy fluency 17-19 J/cm</a:t>
            </a:r>
            <a:r>
              <a:rPr lang="en-US" sz="14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40ms pulses, and DCD cooling (40ms cooling/20ms delay).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Entire face was then treated with </a:t>
            </a:r>
            <a:r>
              <a:rPr lang="en-US" sz="1400" dirty="0" err="1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Vbeam</a:t>
            </a:r>
            <a:r>
              <a:rPr lang="en-US" sz="14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parameters: 12mm spot size,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6-7 J/cm</a:t>
            </a:r>
            <a:r>
              <a:rPr lang="en-US" sz="14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3ms pulses, and DCD cooling (40ms cooling/20ms delay).</a:t>
            </a:r>
            <a:endParaRPr lang="en-US" sz="1400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4 treatments administered at 4-week intervals.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Investigators graded rosacea on a 0 (no rosacea) - 6 (severe rosacea) scale.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Blinded assessment of photos, using a 5-point scale of 0=no improvement to 4=76-100% improvement.</a:t>
            </a:r>
          </a:p>
          <a:p>
            <a:pPr algn="just"/>
            <a:endParaRPr lang="en-US" sz="1400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algn="just"/>
            <a:r>
              <a:rPr lang="en-US" sz="1400" b="1" dirty="0">
                <a:solidFill>
                  <a:srgbClr val="AB21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RESULTS AT 8 WEEKS AFTER FINAL TREATMENT</a:t>
            </a:r>
            <a:endParaRPr lang="en-US" sz="1400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1400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Rosacea scores decreased significantly </a:t>
            </a:r>
            <a:r>
              <a:rPr lang="en-US" sz="14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after 4</a:t>
            </a:r>
            <a:r>
              <a:rPr lang="en-US" sz="1400" baseline="300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th</a:t>
            </a:r>
            <a:r>
              <a:rPr lang="en-US" sz="14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treatment and at follow-up (p&lt;0.001).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1400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79% of paired images showed overall improvement </a:t>
            </a:r>
            <a:r>
              <a:rPr lang="en-US" sz="14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by blinded assessment.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1400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No hypo-/hyperpigmentation or scarring</a:t>
            </a:r>
            <a:r>
              <a:rPr lang="en-US" sz="14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.</a:t>
            </a:r>
          </a:p>
        </p:txBody>
      </p:sp>
      <p:sp>
        <p:nvSpPr>
          <p:cNvPr id="5" name="Rectangle 4"/>
          <p:cNvSpPr/>
          <p:nvPr/>
        </p:nvSpPr>
        <p:spPr>
          <a:xfrm>
            <a:off x="1284167" y="4646597"/>
            <a:ext cx="4572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100" dirty="0">
                <a:hlinkClick r:id="rId3"/>
              </a:rPr>
              <a:t>https://www.ncbi.nlm.nih.gov/pubmed/18412227</a:t>
            </a:r>
            <a:endParaRPr lang="en-US" sz="11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47D701B-FA22-402B-923D-675DF790BCB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" b="6901"/>
          <a:stretch/>
        </p:blipFill>
        <p:spPr>
          <a:xfrm>
            <a:off x="236417" y="4657689"/>
            <a:ext cx="1047750" cy="239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99564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6850D3D-4161-4B90-9E9B-4F3CFDB228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FDB543C-E365-5840-99EE-CB4D3CAF0854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B31B77-E456-47EC-9513-60F8382E4B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2290" y="866672"/>
            <a:ext cx="8459421" cy="3919906"/>
          </a:xfrm>
        </p:spPr>
        <p:txBody>
          <a:bodyPr>
            <a:normAutofit fontScale="85000" lnSpcReduction="20000"/>
          </a:bodyPr>
          <a:lstStyle/>
          <a:p>
            <a:pPr lvl="1">
              <a:buClr>
                <a:srgbClr val="AB218E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Treatment of </a:t>
            </a:r>
            <a:r>
              <a:rPr lang="en-US" sz="2000" u="sng" dirty="0">
                <a:solidFill>
                  <a:schemeClr val="tx1"/>
                </a:solidFill>
              </a:rPr>
              <a:t>PWS</a:t>
            </a:r>
            <a:r>
              <a:rPr lang="en-US" sz="2000" dirty="0">
                <a:solidFill>
                  <a:schemeClr val="tx1"/>
                </a:solidFill>
              </a:rPr>
              <a:t> in </a:t>
            </a:r>
            <a:r>
              <a:rPr lang="en-US" sz="2000" u="sng" dirty="0">
                <a:solidFill>
                  <a:schemeClr val="tx1"/>
                </a:solidFill>
              </a:rPr>
              <a:t>infancy without the need for general anesthesia</a:t>
            </a:r>
          </a:p>
          <a:p>
            <a:pPr lvl="1">
              <a:buClr>
                <a:srgbClr val="AB218E"/>
              </a:buClr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rgbClr val="AC228F"/>
                </a:solidFill>
              </a:rPr>
              <a:t>Vbeam</a:t>
            </a:r>
            <a:r>
              <a:rPr lang="en-US" sz="2000" dirty="0">
                <a:solidFill>
                  <a:srgbClr val="AC228F"/>
                </a:solidFill>
              </a:rPr>
              <a:t> Prima with 15mm spot size </a:t>
            </a:r>
            <a:r>
              <a:rPr lang="en-US" sz="2000" dirty="0">
                <a:solidFill>
                  <a:schemeClr val="tx1"/>
                </a:solidFill>
              </a:rPr>
              <a:t>improves </a:t>
            </a:r>
            <a:r>
              <a:rPr lang="en-US" sz="2000" u="sng" dirty="0">
                <a:solidFill>
                  <a:schemeClr val="tx1"/>
                </a:solidFill>
              </a:rPr>
              <a:t>rosacea and </a:t>
            </a:r>
            <a:r>
              <a:rPr lang="en-US" sz="2000" u="sng" dirty="0" err="1">
                <a:solidFill>
                  <a:schemeClr val="tx1"/>
                </a:solidFill>
              </a:rPr>
              <a:t>poikiloderma</a:t>
            </a:r>
            <a:r>
              <a:rPr lang="en-US" sz="2000" u="sng" dirty="0">
                <a:solidFill>
                  <a:schemeClr val="tx1"/>
                </a:solidFill>
              </a:rPr>
              <a:t> of </a:t>
            </a:r>
            <a:r>
              <a:rPr lang="en-US" sz="2000" u="sng" dirty="0" err="1">
                <a:solidFill>
                  <a:schemeClr val="tx1"/>
                </a:solidFill>
              </a:rPr>
              <a:t>Civatte</a:t>
            </a:r>
            <a:r>
              <a:rPr lang="en-US" sz="2000" u="sng" dirty="0">
                <a:solidFill>
                  <a:schemeClr val="tx1"/>
                </a:solidFill>
              </a:rPr>
              <a:t> significantly </a:t>
            </a:r>
            <a:r>
              <a:rPr lang="en-US" sz="2000" dirty="0">
                <a:solidFill>
                  <a:schemeClr val="tx1"/>
                </a:solidFill>
              </a:rPr>
              <a:t>with a very favorable safety profile</a:t>
            </a:r>
          </a:p>
          <a:p>
            <a:pPr lvl="1">
              <a:buClr>
                <a:srgbClr val="AB218E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Adjunctive treatment for </a:t>
            </a:r>
            <a:r>
              <a:rPr lang="en-US" sz="2000" u="sng" dirty="0">
                <a:solidFill>
                  <a:schemeClr val="tx1"/>
                </a:solidFill>
              </a:rPr>
              <a:t>facial </a:t>
            </a:r>
            <a:r>
              <a:rPr lang="en-US" sz="2000" u="sng" dirty="0" err="1">
                <a:solidFill>
                  <a:schemeClr val="tx1"/>
                </a:solidFill>
              </a:rPr>
              <a:t>papulopustular</a:t>
            </a:r>
            <a:r>
              <a:rPr lang="en-US" sz="2000" u="sng" dirty="0">
                <a:solidFill>
                  <a:schemeClr val="tx1"/>
                </a:solidFill>
              </a:rPr>
              <a:t> eruptions </a:t>
            </a:r>
            <a:r>
              <a:rPr lang="en-US" sz="2000" dirty="0">
                <a:solidFill>
                  <a:schemeClr val="tx1"/>
                </a:solidFill>
              </a:rPr>
              <a:t>from </a:t>
            </a:r>
            <a:r>
              <a:rPr lang="en-US" sz="2000" u="sng" dirty="0">
                <a:solidFill>
                  <a:schemeClr val="tx1"/>
                </a:solidFill>
              </a:rPr>
              <a:t>EGFR inhibitors</a:t>
            </a:r>
          </a:p>
          <a:p>
            <a:pPr lvl="1">
              <a:buClr>
                <a:srgbClr val="AB218E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Treatment of various </a:t>
            </a:r>
            <a:r>
              <a:rPr lang="en-US" sz="2000" u="sng" dirty="0">
                <a:solidFill>
                  <a:schemeClr val="tx1"/>
                </a:solidFill>
              </a:rPr>
              <a:t>vascular anomalies in a Chinese population</a:t>
            </a:r>
          </a:p>
          <a:p>
            <a:pPr lvl="1">
              <a:buClr>
                <a:srgbClr val="AB218E"/>
              </a:buClr>
              <a:buFont typeface="Arial" panose="020B0604020202020204" pitchFamily="34" charset="0"/>
              <a:buChar char="•"/>
            </a:pPr>
            <a:r>
              <a:rPr lang="en-US" sz="2000" u="sng" dirty="0">
                <a:solidFill>
                  <a:schemeClr val="tx1"/>
                </a:solidFill>
              </a:rPr>
              <a:t>Angiographic OCT </a:t>
            </a:r>
            <a:r>
              <a:rPr lang="en-US" sz="2000" dirty="0">
                <a:solidFill>
                  <a:schemeClr val="tx1"/>
                </a:solidFill>
              </a:rPr>
              <a:t>imaging guidance for IH and PWB treatment </a:t>
            </a:r>
          </a:p>
          <a:p>
            <a:pPr lvl="1">
              <a:buClr>
                <a:srgbClr val="AB218E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Treatment of </a:t>
            </a:r>
            <a:r>
              <a:rPr lang="en-US" sz="2000" u="sng" dirty="0">
                <a:solidFill>
                  <a:schemeClr val="tx1"/>
                </a:solidFill>
              </a:rPr>
              <a:t>PWS in dark skin pediatric </a:t>
            </a:r>
            <a:r>
              <a:rPr lang="en-US" sz="2000" dirty="0">
                <a:solidFill>
                  <a:schemeClr val="tx1"/>
                </a:solidFill>
              </a:rPr>
              <a:t>patients</a:t>
            </a:r>
          </a:p>
          <a:p>
            <a:pPr lvl="1">
              <a:buClr>
                <a:srgbClr val="AB218E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Comparison study with </a:t>
            </a:r>
            <a:r>
              <a:rPr lang="en-US" sz="2000" u="sng" dirty="0" err="1">
                <a:solidFill>
                  <a:schemeClr val="tx1"/>
                </a:solidFill>
              </a:rPr>
              <a:t>Cynergy</a:t>
            </a:r>
            <a:r>
              <a:rPr lang="en-US" sz="2000" u="sng" dirty="0">
                <a:solidFill>
                  <a:schemeClr val="tx1"/>
                </a:solidFill>
              </a:rPr>
              <a:t> and </a:t>
            </a:r>
            <a:r>
              <a:rPr lang="en-US" sz="2000" u="sng" dirty="0" err="1">
                <a:solidFill>
                  <a:schemeClr val="tx1"/>
                </a:solidFill>
              </a:rPr>
              <a:t>Vbeam</a:t>
            </a:r>
            <a:r>
              <a:rPr lang="en-US" sz="2000" u="sng" dirty="0">
                <a:solidFill>
                  <a:schemeClr val="tx1"/>
                </a:solidFill>
              </a:rPr>
              <a:t> </a:t>
            </a:r>
            <a:r>
              <a:rPr lang="en-US" sz="2000" dirty="0">
                <a:solidFill>
                  <a:schemeClr val="tx1"/>
                </a:solidFill>
              </a:rPr>
              <a:t>showing </a:t>
            </a:r>
            <a:r>
              <a:rPr lang="en-US" sz="2000" u="sng" dirty="0">
                <a:solidFill>
                  <a:schemeClr val="tx1"/>
                </a:solidFill>
              </a:rPr>
              <a:t>significantly better results with </a:t>
            </a:r>
            <a:r>
              <a:rPr lang="en-US" sz="2000" u="sng" dirty="0" err="1">
                <a:solidFill>
                  <a:schemeClr val="tx1"/>
                </a:solidFill>
              </a:rPr>
              <a:t>Vbeam</a:t>
            </a:r>
            <a:r>
              <a:rPr lang="en-US" sz="2000" u="sng" dirty="0">
                <a:solidFill>
                  <a:schemeClr val="tx1"/>
                </a:solidFill>
              </a:rPr>
              <a:t> for PWS treatment</a:t>
            </a:r>
            <a:endParaRPr lang="en-US" sz="2000" dirty="0">
              <a:solidFill>
                <a:schemeClr val="tx1"/>
              </a:solidFill>
            </a:endParaRPr>
          </a:p>
          <a:p>
            <a:pPr lvl="1">
              <a:buClr>
                <a:srgbClr val="AB218E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Treatment of benign </a:t>
            </a:r>
            <a:r>
              <a:rPr lang="en-US" sz="2000" u="sng" dirty="0">
                <a:solidFill>
                  <a:schemeClr val="tx1"/>
                </a:solidFill>
              </a:rPr>
              <a:t>cutaneous lesion of capillaries </a:t>
            </a:r>
            <a:r>
              <a:rPr lang="en-US" sz="2000" dirty="0">
                <a:solidFill>
                  <a:schemeClr val="tx1"/>
                </a:solidFill>
              </a:rPr>
              <a:t>(“</a:t>
            </a:r>
            <a:r>
              <a:rPr lang="en-US" sz="2000" dirty="0" err="1">
                <a:solidFill>
                  <a:schemeClr val="tx1"/>
                </a:solidFill>
              </a:rPr>
              <a:t>Mibelli</a:t>
            </a:r>
            <a:r>
              <a:rPr lang="en-US" sz="2000" dirty="0">
                <a:solidFill>
                  <a:schemeClr val="tx1"/>
                </a:solidFill>
              </a:rPr>
              <a:t> angiokeratoma”, “Telangiectatic warts”)</a:t>
            </a:r>
          </a:p>
          <a:p>
            <a:pPr lvl="1">
              <a:buClr>
                <a:srgbClr val="AB218E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Treatment of </a:t>
            </a:r>
            <a:r>
              <a:rPr lang="en-US" sz="2000" u="sng" dirty="0">
                <a:solidFill>
                  <a:schemeClr val="tx1"/>
                </a:solidFill>
              </a:rPr>
              <a:t>cutaneous facial lesions </a:t>
            </a:r>
            <a:r>
              <a:rPr lang="en-US" sz="2000" dirty="0">
                <a:solidFill>
                  <a:schemeClr val="tx1"/>
                </a:solidFill>
              </a:rPr>
              <a:t>of hereditary hemorrhagic telangiectasia </a:t>
            </a:r>
          </a:p>
          <a:p>
            <a:pPr lvl="1">
              <a:buClr>
                <a:srgbClr val="AB218E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Treatment of </a:t>
            </a:r>
            <a:r>
              <a:rPr lang="en-US" sz="2000" u="sng" dirty="0">
                <a:solidFill>
                  <a:schemeClr val="tx1"/>
                </a:solidFill>
              </a:rPr>
              <a:t>PWS in Indian skin</a:t>
            </a:r>
            <a:endParaRPr lang="en-US" sz="2000" dirty="0">
              <a:solidFill>
                <a:schemeClr val="tx1"/>
              </a:solidFill>
            </a:endParaRPr>
          </a:p>
          <a:p>
            <a:pPr lvl="1">
              <a:buClr>
                <a:srgbClr val="AB218E"/>
              </a:buClr>
              <a:buFont typeface="Arial" panose="020B0604020202020204" pitchFamily="34" charset="0"/>
              <a:buChar char="•"/>
            </a:pPr>
            <a:endParaRPr lang="en-US" sz="2100" dirty="0">
              <a:solidFill>
                <a:schemeClr val="tx1"/>
              </a:solidFill>
            </a:endParaRPr>
          </a:p>
          <a:p>
            <a:pPr lvl="1">
              <a:buClr>
                <a:srgbClr val="AB218E"/>
              </a:buClr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1"/>
              </a:solidFill>
            </a:endParaRPr>
          </a:p>
          <a:p>
            <a:pPr lvl="1">
              <a:buClr>
                <a:srgbClr val="AB218E"/>
              </a:buClr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1"/>
              </a:solidFill>
            </a:endParaRPr>
          </a:p>
          <a:p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D21B14F-2485-41B0-8410-10627C9A11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200" b="1" dirty="0"/>
              <a:t>Selected </a:t>
            </a:r>
            <a:r>
              <a:rPr lang="en-US" sz="2200" b="1" dirty="0" err="1"/>
              <a:t>Vbeam</a:t>
            </a:r>
            <a:r>
              <a:rPr lang="en-US" sz="2200" b="1" dirty="0"/>
              <a:t> Articles for Various Clinical Applications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8712998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6850D3D-4161-4B90-9E9B-4F3CFDB228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FDB543C-E365-5840-99EE-CB4D3CAF0854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D21B14F-2485-41B0-8410-10627C9A11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4423" y="275466"/>
            <a:ext cx="6909728" cy="789090"/>
          </a:xfrm>
        </p:spPr>
        <p:txBody>
          <a:bodyPr/>
          <a:lstStyle/>
          <a:p>
            <a:pPr algn="ctr"/>
            <a:r>
              <a:rPr lang="en-US" sz="1400" b="1" dirty="0"/>
              <a:t>Pulsed dye laser treatment of port-wine stains in infancy</a:t>
            </a:r>
            <a:br>
              <a:rPr lang="en-US" sz="1400" b="1" dirty="0"/>
            </a:br>
            <a:r>
              <a:rPr lang="en-US" sz="1400" b="1" dirty="0"/>
              <a:t>without the need for general anesthesia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FE0575F-70C3-424B-A445-89B3837A548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113962" y="788976"/>
            <a:ext cx="6470650" cy="349748"/>
          </a:xfrm>
        </p:spPr>
        <p:txBody>
          <a:bodyPr/>
          <a:lstStyle/>
          <a:p>
            <a:r>
              <a:rPr lang="en-US" sz="1200" dirty="0"/>
              <a:t>Jeon H, Bernstein LJ, Belkin DA, </a:t>
            </a:r>
            <a:r>
              <a:rPr lang="en-US" sz="1200" dirty="0" err="1"/>
              <a:t>Ghalili</a:t>
            </a:r>
            <a:r>
              <a:rPr lang="en-US" sz="1200" dirty="0"/>
              <a:t> S, Geronemus RG. JAMA </a:t>
            </a:r>
            <a:r>
              <a:rPr lang="en-US" sz="1200" dirty="0" err="1"/>
              <a:t>Dermatol</a:t>
            </a:r>
            <a:r>
              <a:rPr lang="en-US" sz="1200" dirty="0"/>
              <a:t>. 2019 Mar 13.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93718" y="1086072"/>
            <a:ext cx="830254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400" b="1" dirty="0">
                <a:solidFill>
                  <a:srgbClr val="AB21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STUDY DETAILS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Retrospective review of 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197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infants (73 boys, 124 girls), mean age of first treatment 3.38 months (range, 5-355 days) with Fitzpatrick skin types I –VI, treated for port-wine stains.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Vbeam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Perfecta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(595-nm PDL) parameters (determined by PWS location): spot size 10 to 12 mm, fluence 6.5 to 9.0 J/cm</a:t>
            </a:r>
            <a:r>
              <a:rPr lang="en-US" sz="14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and pulse duration of 0.45 to 1.5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ms.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Mean number of treatments was 9.8 (range 2-23, mean interval of 37.29 days).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Topical or general anesthesia was not administered.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Independent grading by 4 physicians of clinical photography (before and 1 year after the initial treatment), using a 5-point scale: poor (0%-25%), fair (26%-50%), good (51%-75%), excellent (76%-99%), and complete (100%) clearance.</a:t>
            </a:r>
          </a:p>
          <a:p>
            <a:r>
              <a:rPr lang="en-US" sz="1400" b="1" dirty="0">
                <a:solidFill>
                  <a:srgbClr val="AB21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67% of all patients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showed 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&gt;75 to 100% improvement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Mean grade for all patients was 3.65±1.26, corresponding to 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excellent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clearance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None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of the patients experienced 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scarring or permanent </a:t>
            </a: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pigmentary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change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All of the patients with darker skin types (IV - VI) did well, without any significant complications.</a:t>
            </a:r>
          </a:p>
          <a:p>
            <a:endParaRPr lang="en-US" sz="1400" b="1" dirty="0">
              <a:solidFill>
                <a:srgbClr val="AB218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sz="1400" b="1" dirty="0">
              <a:solidFill>
                <a:srgbClr val="AB218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sz="1400" b="1" dirty="0">
              <a:solidFill>
                <a:srgbClr val="AB218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281" y="4563460"/>
            <a:ext cx="1171575" cy="3048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567084" y="4623788"/>
            <a:ext cx="5180549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hlinkClick r:id="rId3"/>
              </a:rPr>
              <a:t>https://jamanetwork.com/journals/jamadermatology/fullarticle/2728098</a:t>
            </a:r>
          </a:p>
        </p:txBody>
      </p:sp>
      <p:pic>
        <p:nvPicPr>
          <p:cNvPr id="2054" name="Picture 6" descr="https://store.jamanetwork.com/Images/covers/archives_dermatology_larg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994" y="146777"/>
            <a:ext cx="646430" cy="861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73455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6850D3D-4161-4B90-9E9B-4F3CFDB228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FDB543C-E365-5840-99EE-CB4D3CAF0854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D21B14F-2485-41B0-8410-10627C9A11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4423" y="275466"/>
            <a:ext cx="6909728" cy="789090"/>
          </a:xfrm>
        </p:spPr>
        <p:txBody>
          <a:bodyPr/>
          <a:lstStyle/>
          <a:p>
            <a:pPr algn="ctr"/>
            <a:r>
              <a:rPr lang="en-US" sz="1400" b="1" dirty="0"/>
              <a:t>Pulsed-dye laser as an adjuvant treatment for papulopustular eruptions from epidermal growth factor receptor inhibitors, a randomized </a:t>
            </a:r>
            <a:br>
              <a:rPr lang="en-US" sz="1400" b="1" dirty="0"/>
            </a:br>
            <a:r>
              <a:rPr lang="en-US" sz="1400" b="1" dirty="0"/>
              <a:t>blinded split-faced controlled trial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FE0575F-70C3-424B-A445-89B3837A548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668463" y="856138"/>
            <a:ext cx="7545998" cy="117452"/>
          </a:xfrm>
        </p:spPr>
        <p:txBody>
          <a:bodyPr/>
          <a:lstStyle/>
          <a:p>
            <a:r>
              <a:rPr lang="en-US" sz="1200" dirty="0" err="1"/>
              <a:t>Rerknimitr</a:t>
            </a:r>
            <a:r>
              <a:rPr lang="en-US" sz="1200" dirty="0"/>
              <a:t> P, </a:t>
            </a:r>
            <a:r>
              <a:rPr lang="en-US" sz="1200" dirty="0" err="1"/>
              <a:t>Suphankong</a:t>
            </a:r>
            <a:r>
              <a:rPr lang="en-US" sz="1200" dirty="0"/>
              <a:t> Y, </a:t>
            </a:r>
            <a:r>
              <a:rPr lang="en-US" sz="1200" dirty="0" err="1"/>
              <a:t>Panchaprateep</a:t>
            </a:r>
            <a:r>
              <a:rPr lang="en-US" sz="1200" dirty="0"/>
              <a:t> R, et al.</a:t>
            </a:r>
            <a:r>
              <a:rPr lang="sv-SE" sz="1200" dirty="0"/>
              <a:t> Lasers Surg Med. 2019 Mar 7.</a:t>
            </a:r>
            <a:endParaRPr lang="en-US" sz="1200" dirty="0"/>
          </a:p>
          <a:p>
            <a:endParaRPr lang="en-US" sz="1200" dirty="0"/>
          </a:p>
        </p:txBody>
      </p:sp>
      <p:sp>
        <p:nvSpPr>
          <p:cNvPr id="13" name="Rectangle 12"/>
          <p:cNvSpPr/>
          <p:nvPr/>
        </p:nvSpPr>
        <p:spPr>
          <a:xfrm>
            <a:off x="393718" y="1205886"/>
            <a:ext cx="815238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400" b="1" dirty="0">
                <a:solidFill>
                  <a:srgbClr val="AB21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STUDY DETAILS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14 subjects (8 males, 6 females; mean age 50±10.8 years) with </a:t>
            </a:r>
            <a:r>
              <a:rPr lang="en-US" sz="1400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facial acneiform eruptions due to </a:t>
            </a: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EGFRis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were enrolled. Subjects continued with </a:t>
            </a:r>
            <a:r>
              <a:rPr lang="en-US" sz="1400" dirty="0" err="1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EGFRi</a:t>
            </a:r>
            <a:r>
              <a:rPr lang="en-US" sz="14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therapy during the study.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 randomized side of the face was treated with 595nm-PDL (</a:t>
            </a:r>
            <a:r>
              <a:rPr lang="en-US" sz="1400" dirty="0" err="1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Vbeam</a:t>
            </a:r>
            <a:r>
              <a:rPr lang="en-US" sz="14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Perfecta), while the contralateral side served as a control.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Subjects received 4 treatments (at 2-week intervals): 10-mm </a:t>
            </a:r>
            <a:r>
              <a:rPr lang="en-US" sz="14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spot size,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6-ms </a:t>
            </a:r>
            <a:r>
              <a:rPr lang="en-US" sz="14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pulse width and fluence of 7 J/cm</a:t>
            </a:r>
            <a:r>
              <a:rPr lang="en-US" sz="14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4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for Fitzpatrick skin type IV and 7.5 J/cm</a:t>
            </a:r>
            <a:r>
              <a:rPr lang="en-US" sz="14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4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for skin type III.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Treatment was assessed by erythema index (EI) measured by colorimeter, papulopustular lesion count and physician global assessment (PGA).</a:t>
            </a:r>
          </a:p>
          <a:p>
            <a:r>
              <a:rPr lang="en-US" sz="1400" b="1" dirty="0">
                <a:solidFill>
                  <a:srgbClr val="AB21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In the laser-treated side, the mean EI decreased from a mean 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23.5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at baseline to 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16.3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at week 10.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Statistically significant improvement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was observed in the PDL arm after 4 weeks and onward.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Mean 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lesion count decreased significantly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from 58.07 at baseline to 15.9 at week 10.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Higher patient satisfaction in the PDL arm.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Side effects limited to mild erythema. 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No post-inflammatory hyperpigmentation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observed.</a:t>
            </a:r>
          </a:p>
          <a:p>
            <a:pPr algn="just"/>
            <a:endParaRPr lang="en-US" sz="1400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151" y="210801"/>
            <a:ext cx="660400" cy="83938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47D701B-FA22-402B-923D-675DF790BCB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" b="6901"/>
          <a:stretch/>
        </p:blipFill>
        <p:spPr>
          <a:xfrm>
            <a:off x="443504" y="4606865"/>
            <a:ext cx="1047750" cy="239427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1A7D2B57-0E60-4611-B9A2-4280275DDCBD}"/>
              </a:ext>
            </a:extLst>
          </p:cNvPr>
          <p:cNvSpPr/>
          <p:nvPr/>
        </p:nvSpPr>
        <p:spPr>
          <a:xfrm>
            <a:off x="1491254" y="4515899"/>
            <a:ext cx="721995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hlinkClick r:id="rId4"/>
              </a:rPr>
              <a:t>https://www.ncbi.nlm.nih.gov/pubmed/?term=Pulsed-Dye+Laser+as+an+Adjuvant+Treatment+for+Papulopustular+Eruptions+From</a:t>
            </a:r>
            <a:endParaRPr lang="en-US" sz="1000" dirty="0"/>
          </a:p>
          <a:p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8006897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6850D3D-4161-4B90-9E9B-4F3CFDB228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FDB543C-E365-5840-99EE-CB4D3CAF0854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D21B14F-2485-41B0-8410-10627C9A11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7264" y="300664"/>
            <a:ext cx="7164836" cy="659025"/>
          </a:xfrm>
        </p:spPr>
        <p:txBody>
          <a:bodyPr/>
          <a:lstStyle/>
          <a:p>
            <a:pPr algn="ctr"/>
            <a:r>
              <a:rPr lang="en-US" sz="1400" b="1" dirty="0"/>
              <a:t>Treatment of poikiloderma of Civatte using a redesigned pulsed dye laser with a 15 mm diameter treatment spot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FE0575F-70C3-424B-A445-89B3837A548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899810" y="4682865"/>
            <a:ext cx="4311703" cy="164700"/>
          </a:xfrm>
        </p:spPr>
        <p:txBody>
          <a:bodyPr/>
          <a:lstStyle/>
          <a:p>
            <a:r>
              <a:rPr lang="en-US" sz="1100" dirty="0">
                <a:latin typeface="+mn-lt"/>
                <a:ea typeface="+mn-ea"/>
                <a:cs typeface="+mn-cs"/>
                <a:hlinkClick r:id="rId2"/>
              </a:rPr>
              <a:t>https://onlinelibrary.wiley.com/doi/full/10.1002/lsm.23036</a:t>
            </a:r>
            <a:endParaRPr lang="en-US" sz="1100" dirty="0">
              <a:latin typeface="+mn-lt"/>
              <a:ea typeface="+mn-ea"/>
              <a:cs typeface="+mn-cs"/>
            </a:endParaRPr>
          </a:p>
          <a:p>
            <a:r>
              <a:rPr lang="en-US" sz="1100" dirty="0"/>
              <a:t> </a:t>
            </a:r>
          </a:p>
          <a:p>
            <a:endParaRPr lang="en-US" sz="110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0D88818-8068-41D7-8B9A-A617254FFE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7149" y="4584894"/>
            <a:ext cx="857665" cy="302292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641350" y="1141112"/>
            <a:ext cx="7796470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400" b="1" dirty="0">
                <a:solidFill>
                  <a:srgbClr val="AB21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STUDY DETAILS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17 subjects (10 females, 7 males; mean age 55±4 years, range 47-61 years; Fitzpatrick Skin Types I-IV) with Poikiloderma of Civatte (POC) completed the study.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1400" b="1" dirty="0" err="1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Vbeam</a:t>
            </a:r>
            <a:r>
              <a:rPr lang="en-US" sz="1400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Prima</a:t>
            </a:r>
            <a:r>
              <a:rPr lang="en-US" sz="14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parameters for 4 monthly treatments: 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15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mm with mean fluence 5-5.7 J/cm</a:t>
            </a:r>
            <a:r>
              <a:rPr lang="en-US" sz="1400" baseline="30000" dirty="0"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pulse repetition rate of 1.5 Hz.,1.5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ms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pulse duration 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DCD cooling (40ms cooling/20ms delay).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3 blinded physician reviewers graded improvement on a 11-point scale of from 0 to 100% improvement in 10% increments.</a:t>
            </a:r>
            <a:endParaRPr lang="en-US" sz="1400" b="1" dirty="0">
              <a:solidFill>
                <a:srgbClr val="AB218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1400" b="1" dirty="0">
                <a:solidFill>
                  <a:srgbClr val="AB21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RESULTS AT 2 MONTHS AFTER FINAL TREATMENT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Blinded evaluation success rate of </a:t>
            </a:r>
            <a:r>
              <a:rPr lang="en-US" sz="1400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94%</a:t>
            </a:r>
            <a:r>
              <a:rPr lang="en-US" sz="14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(16/17 post-treatment images correctly identified).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1400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Significant improvement 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(P&lt;0.0001)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with </a:t>
            </a:r>
            <a:r>
              <a:rPr lang="en-US" sz="14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mean score of 4.9, corresponding to 49.2% improvement.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No or mild transient erythema, purpura or edema following treatment.</a:t>
            </a:r>
            <a:r>
              <a:rPr lang="en-US" sz="1400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1400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No hypo-/hyperpigmentation or scarring</a:t>
            </a:r>
            <a:r>
              <a:rPr lang="en-US" sz="14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85D0C7D-E170-47DA-B1DE-17996F3030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979" y="262788"/>
            <a:ext cx="545679" cy="73477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475731" y="693587"/>
            <a:ext cx="726790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Bernstein EF, Schomacker K, Paranjape A, Jones CJ.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Lasers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Surg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Med. 2018 Nov 27. </a:t>
            </a:r>
          </a:p>
        </p:txBody>
      </p:sp>
    </p:spTree>
    <p:extLst>
      <p:ext uri="{BB962C8B-B14F-4D97-AF65-F5344CB8AC3E}">
        <p14:creationId xmlns:p14="http://schemas.microsoft.com/office/powerpoint/2010/main" val="26160552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6850D3D-4161-4B90-9E9B-4F3CFDB228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FDB543C-E365-5840-99EE-CB4D3CAF0854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D21B14F-2485-41B0-8410-10627C9A11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1603" y="361345"/>
            <a:ext cx="6327112" cy="659025"/>
          </a:xfrm>
        </p:spPr>
        <p:txBody>
          <a:bodyPr/>
          <a:lstStyle/>
          <a:p>
            <a:pPr algn="ctr"/>
            <a:r>
              <a:rPr lang="en-US" sz="1400" b="1" dirty="0"/>
              <a:t>The application of 595-nm pulsed dye laser for vascular anomalies in a Chinese population: a 10-year experience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FE0575F-70C3-424B-A445-89B3837A548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442666" y="786249"/>
            <a:ext cx="7705827" cy="117452"/>
          </a:xfrm>
        </p:spPr>
        <p:txBody>
          <a:bodyPr/>
          <a:lstStyle/>
          <a:p>
            <a:r>
              <a:rPr lang="en-US" sz="1200" dirty="0"/>
              <a:t>Lin MY, Lin CS, Hu S, et al. J </a:t>
            </a:r>
            <a:r>
              <a:rPr lang="en-US" sz="1200" dirty="0" err="1"/>
              <a:t>Cosmet</a:t>
            </a:r>
            <a:r>
              <a:rPr lang="en-US" sz="1200" dirty="0"/>
              <a:t> Laser </a:t>
            </a:r>
            <a:r>
              <a:rPr lang="en-US" sz="1200" dirty="0" err="1"/>
              <a:t>Ther</a:t>
            </a:r>
            <a:r>
              <a:rPr lang="en-US" sz="1200" dirty="0"/>
              <a:t>.</a:t>
            </a:r>
            <a:r>
              <a:rPr lang="nb-NO" sz="1200" dirty="0"/>
              <a:t> 2018 Jul 27.</a:t>
            </a:r>
            <a:endParaRPr lang="en-US" sz="1200" dirty="0"/>
          </a:p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369652" y="1020370"/>
            <a:ext cx="8417667" cy="22929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300" b="1" dirty="0">
                <a:solidFill>
                  <a:srgbClr val="AB21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STUDY DETAILS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3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431 Chinese patients (259 females and 172 males; Fitzpatrick skin types III–IV) with 8 different types of vascular anomalies were treated with 595-nm PDL (</a:t>
            </a:r>
            <a:r>
              <a:rPr lang="en-US" sz="1300" b="1" dirty="0" err="1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Vbeam</a:t>
            </a:r>
            <a:r>
              <a:rPr lang="en-US" sz="1300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Perfecta</a:t>
            </a:r>
            <a:r>
              <a:rPr lang="en-US" sz="13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) – see Table below.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Independent evaluation by 2 dermatologists, using an Investigator Global Assessment (IGA) 5-point scale of </a:t>
            </a:r>
            <a:r>
              <a:rPr lang="it-IT" sz="1300" dirty="0">
                <a:latin typeface="Arial" panose="020B0604020202020204" pitchFamily="34" charset="0"/>
                <a:cs typeface="Arial" panose="020B0604020202020204" pitchFamily="34" charset="0"/>
              </a:rPr>
              <a:t>score 1=0%, no improvement 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fr-FR" sz="1300" dirty="0">
                <a:latin typeface="Arial" panose="020B0604020202020204" pitchFamily="34" charset="0"/>
                <a:cs typeface="Arial" panose="020B0604020202020204" pitchFamily="34" charset="0"/>
              </a:rPr>
              <a:t>score 5=75–100%, excellent 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improvement</a:t>
            </a:r>
            <a:r>
              <a:rPr lang="fr-FR" sz="13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1300" b="1" dirty="0">
              <a:solidFill>
                <a:srgbClr val="AB218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1300" b="1" dirty="0">
                <a:solidFill>
                  <a:srgbClr val="AB21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Improvements were significantly correlated with infantile hemangioma (IH) subtypes.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3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Significant correlation between efficacy and lesion color, anatomical sites, and hypertrophic-type port-wine stain (PWS) was found (p &lt; 0.05). No significant correlation between efficacy and age or sex (p &gt; 0.05).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3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Pigmentary changes occurred with IH and PWS lesions only.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1300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593" y="179122"/>
            <a:ext cx="650895" cy="84124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l="2464" t="4166" b="6812"/>
          <a:stretch/>
        </p:blipFill>
        <p:spPr>
          <a:xfrm>
            <a:off x="1221553" y="3193868"/>
            <a:ext cx="6560576" cy="1360061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47D701B-FA22-402B-923D-675DF790BCB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" b="6901"/>
          <a:stretch/>
        </p:blipFill>
        <p:spPr>
          <a:xfrm>
            <a:off x="236417" y="4657689"/>
            <a:ext cx="1047750" cy="23942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291843" y="4688946"/>
            <a:ext cx="7090731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600"/>
              </a:spcBef>
              <a:buClr>
                <a:srgbClr val="9C9EA1"/>
              </a:buClr>
              <a:buSzPct val="100000"/>
            </a:pPr>
            <a:r>
              <a:rPr lang="en-US" sz="1000" dirty="0">
                <a:hlinkClick r:id="rId5"/>
              </a:rPr>
              <a:t>https://www.ncbi.nlm.nih.gov/pubmed/30052093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5939498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6850D3D-4161-4B90-9E9B-4F3CFDB228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FDB543C-E365-5840-99EE-CB4D3CAF0854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D21B14F-2485-41B0-8410-10627C9A11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4423" y="275466"/>
            <a:ext cx="6576420" cy="789090"/>
          </a:xfrm>
        </p:spPr>
        <p:txBody>
          <a:bodyPr/>
          <a:lstStyle/>
          <a:p>
            <a:pPr algn="ctr"/>
            <a:r>
              <a:rPr lang="en-US" sz="1400" b="1" dirty="0"/>
              <a:t>Angiographic optical coherence tomography imaging of hemangiomas and port wine birthmarks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FE0575F-70C3-424B-A445-89B3837A548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863017" y="741886"/>
            <a:ext cx="5309511" cy="248772"/>
          </a:xfrm>
        </p:spPr>
        <p:txBody>
          <a:bodyPr/>
          <a:lstStyle/>
          <a:p>
            <a:r>
              <a:rPr lang="sv-SE" sz="1200" dirty="0"/>
              <a:t>Waibel JS, Holmes J, Rudnick A, et al. Lasers Surg Med. 2018 Mar 22. </a:t>
            </a:r>
            <a:endParaRPr lang="en-US" sz="1200" dirty="0"/>
          </a:p>
          <a:p>
            <a:endParaRPr lang="en-US" sz="1200" dirty="0"/>
          </a:p>
        </p:txBody>
      </p:sp>
      <p:sp>
        <p:nvSpPr>
          <p:cNvPr id="13" name="Rectangle 12"/>
          <p:cNvSpPr/>
          <p:nvPr/>
        </p:nvSpPr>
        <p:spPr>
          <a:xfrm>
            <a:off x="393718" y="1205886"/>
            <a:ext cx="815238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400" b="1" dirty="0">
                <a:solidFill>
                  <a:srgbClr val="AB21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STUDY DETAILS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49 subjects (21 hemangioma subjects and 28 PWB subjects), ranging from 3 months – 73 years old, and Fitzpatrick skin types I-V were enrolled.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Blood vessel depth and diameter was evaluated with optical coherence tomography (OCT).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Treatments with 595nm-PDL (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Vbeam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Perfecta): 7-10 millimeter spot size; fluence 7.0 – 9.5 J/cm</a:t>
            </a:r>
            <a:r>
              <a:rPr lang="en-US" sz="14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pulse duration 1.5 – 10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msec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and 30/20 – 20/10 cooling).</a:t>
            </a:r>
          </a:p>
          <a:p>
            <a:pPr algn="just"/>
            <a:endParaRPr lang="en-US" sz="1400" b="1" dirty="0">
              <a:solidFill>
                <a:srgbClr val="AB218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1400" b="1" dirty="0">
                <a:solidFill>
                  <a:srgbClr val="AB21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OCT images revealed that the blood vessel patterns in vascular lesions appeared dramatically different from that seen in normal skin.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Highly heterogeneous blood vessel patterns with vessel diameters ranging from 20 to 160 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μm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Largest vessels in the range 120 to 160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μm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diameter were mainly at 0.50 millimeter depth.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PWB tended to have larger vessel diameters than hemangiomas but not necessarily higher density.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Vascular OCT may be used to give information to individualize laser settings. </a:t>
            </a:r>
          </a:p>
          <a:p>
            <a:pPr algn="just"/>
            <a:endParaRPr lang="en-US" sz="1400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47D701B-FA22-402B-923D-675DF790BCB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" b="6901"/>
          <a:stretch/>
        </p:blipFill>
        <p:spPr>
          <a:xfrm>
            <a:off x="443504" y="4606865"/>
            <a:ext cx="1047750" cy="239427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1A7D2B57-0E60-4611-B9A2-4280275DDCBD}"/>
              </a:ext>
            </a:extLst>
          </p:cNvPr>
          <p:cNvSpPr/>
          <p:nvPr/>
        </p:nvSpPr>
        <p:spPr>
          <a:xfrm>
            <a:off x="1480546" y="4639404"/>
            <a:ext cx="721995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hlinkClick r:id="rId3"/>
              </a:rPr>
              <a:t>https://www.ncbi.nlm.nih.gov/pubmed/29566276</a:t>
            </a:r>
            <a:endParaRPr lang="en-US" sz="11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09D6348-D650-40F2-9B05-A41E67C406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2800" y="267329"/>
            <a:ext cx="626107" cy="811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88754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6850D3D-4161-4B90-9E9B-4F3CFDB228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FDB543C-E365-5840-99EE-CB4D3CAF0854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D21B14F-2485-41B0-8410-10627C9A11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3428" y="341824"/>
            <a:ext cx="7800572" cy="659025"/>
          </a:xfrm>
        </p:spPr>
        <p:txBody>
          <a:bodyPr/>
          <a:lstStyle/>
          <a:p>
            <a:r>
              <a:rPr lang="en-US" sz="1400" b="1" dirty="0">
                <a:cs typeface="Arial" charset="0"/>
              </a:rPr>
              <a:t>Pulsed Dye Laser Treatment of Rosacea using a Novel 15mm Spot Size</a:t>
            </a:r>
            <a:endParaRPr lang="en-US" sz="1400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FE0575F-70C3-424B-A445-89B3837A548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883926" y="4677458"/>
            <a:ext cx="5766321" cy="117452"/>
          </a:xfrm>
        </p:spPr>
        <p:txBody>
          <a:bodyPr/>
          <a:lstStyle/>
          <a:p>
            <a:r>
              <a:rPr lang="en-US" sz="1100" dirty="0">
                <a:latin typeface="+mn-lt"/>
                <a:ea typeface="+mn-ea"/>
                <a:cs typeface="+mn-cs"/>
                <a:hlinkClick r:id="rId2"/>
              </a:rPr>
              <a:t>https://onlinelibrary.wiley.com/doi/full/10.1002/lsm.22819</a:t>
            </a:r>
            <a:r>
              <a:rPr lang="en-US" dirty="0"/>
              <a:t> </a:t>
            </a:r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9FDDCD4-56C4-45E0-8254-B83A81F173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55" y="163742"/>
            <a:ext cx="662259" cy="84124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770314" y="909777"/>
            <a:ext cx="788730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400" b="1" dirty="0">
                <a:solidFill>
                  <a:srgbClr val="AB21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STUDY DETAILS</a:t>
            </a:r>
            <a:endParaRPr lang="en-US" sz="1400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19 subjects (16 females, 3 males; mean age 52 years, range 36-69 years; Fitzpatrick Skin Types II-IV) with rosacea (primarily moderate to severe) were treated with 595nm pulsed dye laser.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1400" b="1" dirty="0" err="1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Vbeam</a:t>
            </a:r>
            <a:r>
              <a:rPr lang="en-US" sz="1400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Prima</a:t>
            </a:r>
            <a:r>
              <a:rPr lang="en-US" sz="14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parameters: 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Linear vessels: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3x10 mm spot size with fluence 15 J/cm</a:t>
            </a:r>
            <a:r>
              <a:rPr lang="en-US" sz="14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and 40ms pulses;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Full face diffuse redness: </a:t>
            </a:r>
            <a:r>
              <a:rPr lang="en-US" sz="14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15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mm with fluence range 6.25-7 J/cm</a:t>
            </a:r>
            <a:r>
              <a:rPr lang="en-US" sz="1400" baseline="30000" dirty="0"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and 3ms pulse duration 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DCD cooling (40ms cooling/20ms delay).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3 (n= 2 subjects) or 4 treatments (n=17 subjects) administered at 4-week intervals.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3 blinded investigators graded rosacea on a 11-point scale of from 0 to 100% improvement in 10% increments.</a:t>
            </a:r>
          </a:p>
          <a:p>
            <a:pPr algn="just"/>
            <a:r>
              <a:rPr lang="en-US" sz="1400" b="1" dirty="0">
                <a:solidFill>
                  <a:srgbClr val="AB21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RESULTS AT 2 MONTHS AFTER FINAL TREATMENT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Blinded evaluation success rate of </a:t>
            </a:r>
            <a:r>
              <a:rPr lang="en-US" sz="1400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96.5%</a:t>
            </a:r>
            <a:r>
              <a:rPr lang="en-US" sz="14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(55/57 post-treatment images correctly identified).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1400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84.2%</a:t>
            </a:r>
            <a:r>
              <a:rPr lang="en-US" sz="14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(16/19 subjects) had &gt;40% improvement.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1400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No hypo-/hyperpigmentation or scarring</a:t>
            </a:r>
            <a:r>
              <a:rPr lang="en-US" sz="14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0D88818-8068-41D7-8B9A-A617254FFE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6652" y="4538959"/>
            <a:ext cx="933552" cy="32903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848614" y="543026"/>
            <a:ext cx="573070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600"/>
              </a:spcBef>
              <a:buClr>
                <a:srgbClr val="9C9EA1"/>
              </a:buClr>
              <a:buSzPct val="100000"/>
            </a:pPr>
            <a:r>
              <a:rPr lang="de-DE" sz="12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Bernstein EF, et al. Lasers Surg Med</a:t>
            </a:r>
            <a:r>
              <a:rPr lang="en-US" sz="12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. Lasers </a:t>
            </a:r>
            <a:r>
              <a:rPr lang="en-US" sz="12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Surg</a:t>
            </a:r>
            <a:r>
              <a:rPr lang="en-US" sz="12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Med. 2018 Apr 10. </a:t>
            </a:r>
          </a:p>
        </p:txBody>
      </p:sp>
    </p:spTree>
    <p:extLst>
      <p:ext uri="{BB962C8B-B14F-4D97-AF65-F5344CB8AC3E}">
        <p14:creationId xmlns:p14="http://schemas.microsoft.com/office/powerpoint/2010/main" val="9224787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6850D3D-4161-4B90-9E9B-4F3CFDB228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FDB543C-E365-5840-99EE-CB4D3CAF0854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D21B14F-2485-41B0-8410-10627C9A11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2190" y="299483"/>
            <a:ext cx="7532468" cy="659025"/>
          </a:xfrm>
        </p:spPr>
        <p:txBody>
          <a:bodyPr/>
          <a:lstStyle/>
          <a:p>
            <a:r>
              <a:rPr lang="en-US" sz="1400" b="1" dirty="0">
                <a:cs typeface="Arial" charset="0"/>
              </a:rPr>
              <a:t>Treatment of post-pulsed dye laser purpura with pulsed dye laser</a:t>
            </a:r>
            <a:endParaRPr lang="en-US" sz="1400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FE0575F-70C3-424B-A445-89B3837A548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598002" y="563918"/>
            <a:ext cx="5347250" cy="191149"/>
          </a:xfrm>
        </p:spPr>
        <p:txBody>
          <a:bodyPr/>
          <a:lstStyle/>
          <a:p>
            <a:r>
              <a:rPr lang="de-DE" sz="1200" dirty="0"/>
              <a:t>Chang YC, Lee SJ, Chung HJ</a:t>
            </a:r>
            <a:r>
              <a:rPr lang="en-US" sz="1200" dirty="0"/>
              <a:t>. J </a:t>
            </a:r>
            <a:r>
              <a:rPr lang="en-US" sz="1200" dirty="0" err="1"/>
              <a:t>Cosmet</a:t>
            </a:r>
            <a:r>
              <a:rPr lang="en-US" sz="1200" dirty="0"/>
              <a:t> Laser </a:t>
            </a:r>
            <a:r>
              <a:rPr lang="en-US" sz="1200" dirty="0" err="1"/>
              <a:t>Ther</a:t>
            </a:r>
            <a:r>
              <a:rPr lang="en-US" sz="1200" dirty="0"/>
              <a:t>. 2018 Feb;20:21-23.</a:t>
            </a:r>
          </a:p>
          <a:p>
            <a:endParaRPr lang="en-US" sz="12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96752CB-2B86-411F-8021-2770B97B3F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182" y="193460"/>
            <a:ext cx="640703" cy="84124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932696" y="837617"/>
            <a:ext cx="732366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400" b="1" dirty="0">
                <a:solidFill>
                  <a:srgbClr val="AB21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CASE STUDY DETAILS</a:t>
            </a:r>
            <a:endParaRPr lang="en-US" sz="1400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3 Asian subjects with 585 nm PDL-induced purpura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after treatment of acne erythema</a:t>
            </a:r>
            <a:r>
              <a:rPr lang="en-US" sz="14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Treated with 595 nm </a:t>
            </a:r>
            <a:r>
              <a:rPr lang="en-US" sz="1400" dirty="0" err="1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Vbeam</a:t>
            </a:r>
            <a:r>
              <a:rPr lang="en-US" sz="14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at 3 days (Figure below - case 1), 2 days (case 2) or same day (case 3) following PDL-induced purpura.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All patients had clinically-significant improvement following 1 or 2 </a:t>
            </a:r>
            <a:r>
              <a:rPr lang="en-US" sz="1400" dirty="0" err="1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Vbeam</a:t>
            </a:r>
            <a:r>
              <a:rPr lang="en-US" sz="14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treatments with 595nm.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Treatment with 595nm PDL, which targets hemoglobin and its breakdown products, after initial PDL treatment may reduce post-PDL purpura &amp; speed the resolution of purpura.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C478C4C-A3BB-4BF6-8FF7-4A74B1FEAA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5371" y="2770927"/>
            <a:ext cx="1978509" cy="159379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6C782B2-D76F-499A-9C80-0D99852368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8298" y="2771121"/>
            <a:ext cx="1957880" cy="1598637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E22707C0-0E1C-4DC4-AC1A-FE5FAFCB4A80}"/>
              </a:ext>
            </a:extLst>
          </p:cNvPr>
          <p:cNvSpPr/>
          <p:nvPr/>
        </p:nvSpPr>
        <p:spPr>
          <a:xfrm>
            <a:off x="2354817" y="4359258"/>
            <a:ext cx="4826962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Figure 1a. Before single session of 595nm PDL (</a:t>
            </a:r>
            <a:r>
              <a:rPr lang="en-US" sz="900" dirty="0" err="1">
                <a:latin typeface="Arial" panose="020B0604020202020204" pitchFamily="34" charset="0"/>
                <a:cs typeface="Arial" panose="020B0604020202020204" pitchFamily="34" charset="0"/>
              </a:rPr>
              <a:t>Vbeam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Perfecta) using a setting of 10mm </a:t>
            </a:r>
          </a:p>
          <a:p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spot size, 6 </a:t>
            </a:r>
            <a:r>
              <a:rPr lang="en-US" sz="900" dirty="0" err="1">
                <a:latin typeface="Arial" panose="020B0604020202020204" pitchFamily="34" charset="0"/>
                <a:cs typeface="Arial" panose="020B0604020202020204" pitchFamily="34" charset="0"/>
              </a:rPr>
              <a:t>ms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pulse duration, 7.5 J/cm</a:t>
            </a:r>
            <a:r>
              <a:rPr lang="en-US" sz="9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fluence. 1b. Four days after the treatment.</a:t>
            </a:r>
          </a:p>
        </p:txBody>
      </p:sp>
      <p:sp>
        <p:nvSpPr>
          <p:cNvPr id="3" name="Rectangle 2"/>
          <p:cNvSpPr/>
          <p:nvPr/>
        </p:nvSpPr>
        <p:spPr>
          <a:xfrm>
            <a:off x="1290882" y="4685263"/>
            <a:ext cx="5949779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hlinkClick r:id="rId5"/>
              </a:rPr>
              <a:t>https://www.ncbi.nlm.nih.gov/pubmed/?term=post-pulsed+dye+laser+purpura</a:t>
            </a:r>
            <a:endParaRPr lang="en-US" sz="1100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47D701B-FA22-402B-923D-675DF790BCBC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1" b="6901"/>
          <a:stretch/>
        </p:blipFill>
        <p:spPr>
          <a:xfrm>
            <a:off x="236417" y="4657689"/>
            <a:ext cx="1047750" cy="239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970534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Candela Corporate PPT_V1">
  <a:themeElements>
    <a:clrScheme name="Candela">
      <a:dk1>
        <a:srgbClr val="000000"/>
      </a:dk1>
      <a:lt1>
        <a:srgbClr val="FFFFFF"/>
      </a:lt1>
      <a:dk2>
        <a:srgbClr val="A6228C"/>
      </a:dk2>
      <a:lt2>
        <a:srgbClr val="6F7271"/>
      </a:lt2>
      <a:accent1>
        <a:srgbClr val="702C63"/>
      </a:accent1>
      <a:accent2>
        <a:srgbClr val="C8C8C8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A6228C"/>
      </a:hlink>
      <a:folHlink>
        <a:srgbClr val="C8C8C8"/>
      </a:folHlink>
    </a:clrScheme>
    <a:fontScheme name="Custom 2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dirty="0" err="1" smtClean="0">
            <a:latin typeface="Verdana"/>
            <a:cs typeface="Verdana"/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 cmpd="sng">
          <a:solidFill>
            <a:schemeClr val="bg2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dirty="0" err="1" smtClean="0">
            <a:latin typeface="Verdana"/>
            <a:cs typeface="Verdana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Allergan_PPT_16x9_020516" id="{9A10461A-C6E2-405D-84E1-D38377F41ACC}" vid="{C1C7592A-7673-4971-860A-CC8E0D49A6B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6EB7D4C6793AE4BA603B2FC2C1A9576" ma:contentTypeVersion="8" ma:contentTypeDescription="Create a new document." ma:contentTypeScope="" ma:versionID="e8d2a2cf3aef492a7842321b87453d97">
  <xsd:schema xmlns:xsd="http://www.w3.org/2001/XMLSchema" xmlns:xs="http://www.w3.org/2001/XMLSchema" xmlns:p="http://schemas.microsoft.com/office/2006/metadata/properties" xmlns:ns2="9693f0c3-8d89-497d-a352-a7bdf8df73c7" xmlns:ns3="86b2ce03-ece4-4b77-b839-55f133aed560" targetNamespace="http://schemas.microsoft.com/office/2006/metadata/properties" ma:root="true" ma:fieldsID="39f147ca065a2e0f07e3241e1053cd93" ns2:_="" ns3:_="">
    <xsd:import namespace="9693f0c3-8d89-497d-a352-a7bdf8df73c7"/>
    <xsd:import namespace="86b2ce03-ece4-4b77-b839-55f133aed56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DateTaken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693f0c3-8d89-497d-a352-a7bdf8df73c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2" nillable="true" ma:displayName="MediaServiceLocation" ma:internalName="MediaServiceLocation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6b2ce03-ece4-4b77-b839-55f133aed560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B31878C-32B2-47CF-8E5F-7528D6DFB4F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1DBD6E1-0F0D-486E-AEE2-E6562909737B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86b2ce03-ece4-4b77-b839-55f133aed560"/>
    <ds:schemaRef ds:uri="http://purl.org/dc/elements/1.1/"/>
    <ds:schemaRef ds:uri="http://schemas.microsoft.com/office/2006/metadata/properties"/>
    <ds:schemaRef ds:uri="9693f0c3-8d89-497d-a352-a7bdf8df73c7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8109280D-B341-473F-ADE9-D9BD12D92DC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693f0c3-8d89-497d-a352-a7bdf8df73c7"/>
    <ds:schemaRef ds:uri="86b2ce03-ece4-4b77-b839-55f133aed56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Candela Theme</Template>
  <TotalTime>0</TotalTime>
  <Words>2947</Words>
  <Application>Microsoft Office PowerPoint</Application>
  <PresentationFormat>On-screen Show (16:9)</PresentationFormat>
  <Paragraphs>208</Paragraphs>
  <Slides>15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Verdana</vt:lpstr>
      <vt:lpstr>Candela Corporate PPT_V1</vt:lpstr>
      <vt:lpstr>think-cell Slide</vt:lpstr>
      <vt:lpstr>Vbeam® Family  Pulsed Dye Lasers</vt:lpstr>
      <vt:lpstr>Selected Vbeam Articles for Various Clinical Applications</vt:lpstr>
      <vt:lpstr>Pulsed dye laser treatment of port-wine stains in infancy without the need for general anesthesia</vt:lpstr>
      <vt:lpstr>Pulsed-dye laser as an adjuvant treatment for papulopustular eruptions from epidermal growth factor receptor inhibitors, a randomized  blinded split-faced controlled trial</vt:lpstr>
      <vt:lpstr>Treatment of poikiloderma of Civatte using a redesigned pulsed dye laser with a 15 mm diameter treatment spot</vt:lpstr>
      <vt:lpstr>The application of 595-nm pulsed dye laser for vascular anomalies in a Chinese population: a 10-year experience</vt:lpstr>
      <vt:lpstr>Angiographic optical coherence tomography imaging of hemangiomas and port wine birthmarks</vt:lpstr>
      <vt:lpstr>Pulsed Dye Laser Treatment of Rosacea using a Novel 15mm Spot Size</vt:lpstr>
      <vt:lpstr>Treatment of post-pulsed dye laser purpura with pulsed dye laser</vt:lpstr>
      <vt:lpstr>Successful treatment of two pediatric port wine stains in darker skin types using 595 nm laser</vt:lpstr>
      <vt:lpstr>Prospective comparison treatment of 595-nm pulsed-dye lasers for  virgin port-wine stain</vt:lpstr>
      <vt:lpstr>Efficacy of 595nm pulsed dye laser therapy for Mibelli angiokeratoma</vt:lpstr>
      <vt:lpstr>Treatment of the skin manifestations of hereditary hemorrhagic telangiectasia with pulsed dye laser</vt:lpstr>
      <vt:lpstr>Treatment of port-wine stains with flash lamp pumped pulsed dye laser on Indian skin: a six year study</vt:lpstr>
      <vt:lpstr>Rosacea treatment using the new-generation, high-energy, 595 nm,  long pulse-duration pulsed-dye laser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Candela Rebrand Workshop</dc:title>
  <dc:creator/>
  <cp:lastModifiedBy/>
  <cp:revision>22</cp:revision>
  <cp:lastPrinted>2018-10-29T17:12:22Z</cp:lastPrinted>
  <dcterms:created xsi:type="dcterms:W3CDTF">2016-05-19T22:08:38Z</dcterms:created>
  <dcterms:modified xsi:type="dcterms:W3CDTF">2020-01-01T23:22:31Z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0x01010096EB7D4C6793AE4BA603B2FC2C1A9576</vt:lpwstr>
  </property>
</Properties>
</file>